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sldIdLst>
    <p:sldId id="257" r:id="rId2"/>
    <p:sldId id="274" r:id="rId3"/>
    <p:sldId id="296" r:id="rId4"/>
    <p:sldId id="297" r:id="rId5"/>
    <p:sldId id="302" r:id="rId6"/>
    <p:sldId id="256" r:id="rId7"/>
    <p:sldId id="273" r:id="rId8"/>
    <p:sldId id="298" r:id="rId9"/>
    <p:sldId id="282" r:id="rId10"/>
    <p:sldId id="284" r:id="rId11"/>
    <p:sldId id="286" r:id="rId12"/>
    <p:sldId id="301" r:id="rId13"/>
    <p:sldId id="258" r:id="rId14"/>
    <p:sldId id="261" r:id="rId15"/>
    <p:sldId id="278" r:id="rId16"/>
    <p:sldId id="263" r:id="rId17"/>
    <p:sldId id="304" r:id="rId18"/>
    <p:sldId id="262" r:id="rId19"/>
    <p:sldId id="279" r:id="rId20"/>
    <p:sldId id="280" r:id="rId21"/>
    <p:sldId id="281" r:id="rId22"/>
    <p:sldId id="259" r:id="rId23"/>
    <p:sldId id="264" r:id="rId24"/>
    <p:sldId id="276" r:id="rId25"/>
    <p:sldId id="265" r:id="rId26"/>
    <p:sldId id="300" r:id="rId27"/>
    <p:sldId id="275" r:id="rId28"/>
    <p:sldId id="271" r:id="rId29"/>
    <p:sldId id="277" r:id="rId30"/>
    <p:sldId id="260" r:id="rId31"/>
    <p:sldId id="267" r:id="rId32"/>
    <p:sldId id="288" r:id="rId33"/>
    <p:sldId id="289" r:id="rId34"/>
    <p:sldId id="290" r:id="rId35"/>
    <p:sldId id="291" r:id="rId36"/>
    <p:sldId id="292" r:id="rId37"/>
    <p:sldId id="293" r:id="rId38"/>
    <p:sldId id="294" r:id="rId39"/>
    <p:sldId id="303" r:id="rId40"/>
    <p:sldId id="27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7FD2"/>
    <a:srgbClr val="A07081"/>
    <a:srgbClr val="E18D9D"/>
    <a:srgbClr val="7EBEEA"/>
    <a:srgbClr val="873132"/>
    <a:srgbClr val="B1C6EE"/>
    <a:srgbClr val="FFA38A"/>
    <a:srgbClr val="FFAC8C"/>
    <a:srgbClr val="F8CD4A"/>
    <a:srgbClr val="5D27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92A8F6-56CF-4D26-B387-3818DEBCCDC9}" v="2797" dt="2023-12-14T14:59:33.399"/>
    <p1510:client id="{C9671C93-80C4-4ABD-9F71-72CE9CEEDC26}" v="4" dt="2023-12-15T08:13:46.4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77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QRI, IRAM (PGT)" userId="373f6ae8-8eb7-4335-a37b-532fad54bfc2" providerId="ADAL" clId="{C9671C93-80C4-4ABD-9F71-72CE9CEEDC26}"/>
    <pc:docChg chg="undo redo custSel modSld sldOrd">
      <pc:chgData name="BAQRI, IRAM (PGT)" userId="373f6ae8-8eb7-4335-a37b-532fad54bfc2" providerId="ADAL" clId="{C9671C93-80C4-4ABD-9F71-72CE9CEEDC26}" dt="2023-12-15T08:21:18.760" v="46" actId="947"/>
      <pc:docMkLst>
        <pc:docMk/>
      </pc:docMkLst>
      <pc:sldChg chg="modSp mod">
        <pc:chgData name="BAQRI, IRAM (PGT)" userId="373f6ae8-8eb7-4335-a37b-532fad54bfc2" providerId="ADAL" clId="{C9671C93-80C4-4ABD-9F71-72CE9CEEDC26}" dt="2023-12-15T08:16:09.337" v="20" actId="27107"/>
        <pc:sldMkLst>
          <pc:docMk/>
          <pc:sldMk cId="3668217120" sldId="274"/>
        </pc:sldMkLst>
        <pc:spChg chg="mod">
          <ac:chgData name="BAQRI, IRAM (PGT)" userId="373f6ae8-8eb7-4335-a37b-532fad54bfc2" providerId="ADAL" clId="{C9671C93-80C4-4ABD-9F71-72CE9CEEDC26}" dt="2023-12-15T08:16:09.337" v="20" actId="27107"/>
          <ac:spMkLst>
            <pc:docMk/>
            <pc:sldMk cId="3668217120" sldId="274"/>
            <ac:spMk id="11" creationId="{2F59CBC7-6418-03FE-E0DB-7B5C12AC13A9}"/>
          </ac:spMkLst>
        </pc:spChg>
      </pc:sldChg>
      <pc:sldChg chg="addSp delSp modSp mod delAnim modAnim">
        <pc:chgData name="BAQRI, IRAM (PGT)" userId="373f6ae8-8eb7-4335-a37b-532fad54bfc2" providerId="ADAL" clId="{C9671C93-80C4-4ABD-9F71-72CE9CEEDC26}" dt="2023-12-15T08:14:06.064" v="16" actId="1076"/>
        <pc:sldMkLst>
          <pc:docMk/>
          <pc:sldMk cId="934694957" sldId="289"/>
        </pc:sldMkLst>
        <pc:picChg chg="add mod">
          <ac:chgData name="BAQRI, IRAM (PGT)" userId="373f6ae8-8eb7-4335-a37b-532fad54bfc2" providerId="ADAL" clId="{C9671C93-80C4-4ABD-9F71-72CE9CEEDC26}" dt="2023-12-15T08:14:06.064" v="16" actId="1076"/>
          <ac:picMkLst>
            <pc:docMk/>
            <pc:sldMk cId="934694957" sldId="289"/>
            <ac:picMk id="2" creationId="{748E6C0E-125B-C6F7-2679-BA9F30FE576E}"/>
          </ac:picMkLst>
        </pc:picChg>
        <pc:picChg chg="del">
          <ac:chgData name="BAQRI, IRAM (PGT)" userId="373f6ae8-8eb7-4335-a37b-532fad54bfc2" providerId="ADAL" clId="{C9671C93-80C4-4ABD-9F71-72CE9CEEDC26}" dt="2023-12-15T08:12:40.693" v="11" actId="478"/>
          <ac:picMkLst>
            <pc:docMk/>
            <pc:sldMk cId="934694957" sldId="289"/>
            <ac:picMk id="10" creationId="{5C5D702F-958B-513F-95C0-6898FF17858D}"/>
          </ac:picMkLst>
        </pc:picChg>
      </pc:sldChg>
      <pc:sldChg chg="ord">
        <pc:chgData name="BAQRI, IRAM (PGT)" userId="373f6ae8-8eb7-4335-a37b-532fad54bfc2" providerId="ADAL" clId="{C9671C93-80C4-4ABD-9F71-72CE9CEEDC26}" dt="2023-12-15T08:15:50.058" v="19"/>
        <pc:sldMkLst>
          <pc:docMk/>
          <pc:sldMk cId="1381853426" sldId="296"/>
        </pc:sldMkLst>
      </pc:sldChg>
      <pc:sldChg chg="addSp delSp modSp mod delAnim modAnim">
        <pc:chgData name="BAQRI, IRAM (PGT)" userId="373f6ae8-8eb7-4335-a37b-532fad54bfc2" providerId="ADAL" clId="{C9671C93-80C4-4ABD-9F71-72CE9CEEDC26}" dt="2023-12-15T08:21:18.760" v="46" actId="947"/>
        <pc:sldMkLst>
          <pc:docMk/>
          <pc:sldMk cId="752100899" sldId="304"/>
        </pc:sldMkLst>
        <pc:spChg chg="add mod">
          <ac:chgData name="BAQRI, IRAM (PGT)" userId="373f6ae8-8eb7-4335-a37b-532fad54bfc2" providerId="ADAL" clId="{C9671C93-80C4-4ABD-9F71-72CE9CEEDC26}" dt="2023-12-15T08:21:18.760" v="46" actId="947"/>
          <ac:spMkLst>
            <pc:docMk/>
            <pc:sldMk cId="752100899" sldId="304"/>
            <ac:spMk id="6" creationId="{4442AEBE-2D34-6BBB-2BF7-F00D594096DD}"/>
          </ac:spMkLst>
        </pc:spChg>
        <pc:spChg chg="add del">
          <ac:chgData name="BAQRI, IRAM (PGT)" userId="373f6ae8-8eb7-4335-a37b-532fad54bfc2" providerId="ADAL" clId="{C9671C93-80C4-4ABD-9F71-72CE9CEEDC26}" dt="2023-12-15T08:20:38.341" v="35" actId="22"/>
          <ac:spMkLst>
            <pc:docMk/>
            <pc:sldMk cId="752100899" sldId="304"/>
            <ac:spMk id="9" creationId="{D1073261-5160-323E-ED30-9AB74A743015}"/>
          </ac:spMkLst>
        </pc:spChg>
        <pc:spChg chg="add mod">
          <ac:chgData name="BAQRI, IRAM (PGT)" userId="373f6ae8-8eb7-4335-a37b-532fad54bfc2" providerId="ADAL" clId="{C9671C93-80C4-4ABD-9F71-72CE9CEEDC26}" dt="2023-12-15T08:21:07.014" v="44" actId="947"/>
          <ac:spMkLst>
            <pc:docMk/>
            <pc:sldMk cId="752100899" sldId="304"/>
            <ac:spMk id="13" creationId="{2387C576-FFEA-1468-FE84-11BB83BCE562}"/>
          </ac:spMkLst>
        </pc:spChg>
        <pc:picChg chg="add mod">
          <ac:chgData name="BAQRI, IRAM (PGT)" userId="373f6ae8-8eb7-4335-a37b-532fad54bfc2" providerId="ADAL" clId="{C9671C93-80C4-4ABD-9F71-72CE9CEEDC26}" dt="2023-12-15T08:18:28.759" v="22" actId="14100"/>
          <ac:picMkLst>
            <pc:docMk/>
            <pc:sldMk cId="752100899" sldId="304"/>
            <ac:picMk id="2" creationId="{0EC7CEE0-1764-9058-6AAA-8A9A1C7FC1FA}"/>
          </ac:picMkLst>
        </pc:picChg>
        <pc:picChg chg="del">
          <ac:chgData name="BAQRI, IRAM (PGT)" userId="373f6ae8-8eb7-4335-a37b-532fad54bfc2" providerId="ADAL" clId="{C9671C93-80C4-4ABD-9F71-72CE9CEEDC26}" dt="2023-12-15T08:07:56.238" v="0" actId="478"/>
          <ac:picMkLst>
            <pc:docMk/>
            <pc:sldMk cId="752100899" sldId="304"/>
            <ac:picMk id="3" creationId="{7A96160E-6E2B-DF0E-3DC5-DD6722557FC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0CBEC2-61BA-4AFE-848C-C86EFE8EF11F}" type="datetimeFigureOut">
              <a:rPr lang="en-GB" smtClean="0"/>
              <a:t>15/12/2023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37687-BCEB-404E-8FBC-0C92DB0E7781}" type="slidenum">
              <a:rPr lang="en-GB" smtClean="0"/>
              <a:t>‹#›</a:t>
            </a:fld>
            <a:endParaRPr lang="en-GB"/>
          </a:p>
        </p:txBody>
      </p:sp>
    </p:spTree>
    <p:extLst>
      <p:ext uri="{BB962C8B-B14F-4D97-AF65-F5344CB8AC3E}">
        <p14:creationId xmlns:p14="http://schemas.microsoft.com/office/powerpoint/2010/main" val="2777910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91E00-8D25-5C6D-E33A-0DF5AB45000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10CD0B14-0C15-5EA5-5DF3-F497BEAF6A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FA689EC-26E9-EE51-2A0D-44C627594A88}"/>
              </a:ext>
            </a:extLst>
          </p:cNvPr>
          <p:cNvSpPr>
            <a:spLocks noGrp="1"/>
          </p:cNvSpPr>
          <p:nvPr>
            <p:ph type="dt" sz="half" idx="10"/>
          </p:nvPr>
        </p:nvSpPr>
        <p:spPr/>
        <p:txBody>
          <a:bodyPr/>
          <a:lstStyle/>
          <a:p>
            <a:fld id="{037BBFEF-DA3E-430D-A7D7-3E16EDB64ADB}" type="datetimeFigureOut">
              <a:rPr lang="en-GB" smtClean="0"/>
              <a:t>15/12/2023</a:t>
            </a:fld>
            <a:endParaRPr lang="en-GB"/>
          </a:p>
        </p:txBody>
      </p:sp>
      <p:sp>
        <p:nvSpPr>
          <p:cNvPr id="5" name="Footer Placeholder 4">
            <a:extLst>
              <a:ext uri="{FF2B5EF4-FFF2-40B4-BE49-F238E27FC236}">
                <a16:creationId xmlns:a16="http://schemas.microsoft.com/office/drawing/2014/main" id="{FDEFA6A7-698C-1F3E-731F-5DAB95DC99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2E06-2FD6-4BE4-8B9B-B8B0F47C8B13}"/>
              </a:ext>
            </a:extLst>
          </p:cNvPr>
          <p:cNvSpPr>
            <a:spLocks noGrp="1"/>
          </p:cNvSpPr>
          <p:nvPr>
            <p:ph type="sldNum" sz="quarter" idx="12"/>
          </p:nvPr>
        </p:nvSpPr>
        <p:spPr/>
        <p:txBody>
          <a:bodyPr/>
          <a:lstStyle/>
          <a:p>
            <a:fld id="{5384242A-545B-48A9-A815-0B31E5BBD52E}" type="slidenum">
              <a:rPr lang="en-GB" smtClean="0"/>
              <a:t>‹#›</a:t>
            </a:fld>
            <a:endParaRPr lang="en-GB"/>
          </a:p>
        </p:txBody>
      </p:sp>
    </p:spTree>
    <p:extLst>
      <p:ext uri="{BB962C8B-B14F-4D97-AF65-F5344CB8AC3E}">
        <p14:creationId xmlns:p14="http://schemas.microsoft.com/office/powerpoint/2010/main" val="2195135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53148-DDAE-27B3-B7EE-C478AEF370B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1035225-5997-BE41-4B72-7A571B7FAF5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867E8B4-59BA-76BE-E982-5E6D7B03FC44}"/>
              </a:ext>
            </a:extLst>
          </p:cNvPr>
          <p:cNvSpPr>
            <a:spLocks noGrp="1"/>
          </p:cNvSpPr>
          <p:nvPr>
            <p:ph type="dt" sz="half" idx="10"/>
          </p:nvPr>
        </p:nvSpPr>
        <p:spPr/>
        <p:txBody>
          <a:bodyPr/>
          <a:lstStyle/>
          <a:p>
            <a:fld id="{037BBFEF-DA3E-430D-A7D7-3E16EDB64ADB}" type="datetimeFigureOut">
              <a:rPr lang="en-GB" smtClean="0"/>
              <a:t>15/12/2023</a:t>
            </a:fld>
            <a:endParaRPr lang="en-GB"/>
          </a:p>
        </p:txBody>
      </p:sp>
      <p:sp>
        <p:nvSpPr>
          <p:cNvPr id="5" name="Footer Placeholder 4">
            <a:extLst>
              <a:ext uri="{FF2B5EF4-FFF2-40B4-BE49-F238E27FC236}">
                <a16:creationId xmlns:a16="http://schemas.microsoft.com/office/drawing/2014/main" id="{6AAFC201-D073-7B48-1D03-C356CB5CE9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5E5BB5-D7FC-65BF-CCF3-CE9318F3A636}"/>
              </a:ext>
            </a:extLst>
          </p:cNvPr>
          <p:cNvSpPr>
            <a:spLocks noGrp="1"/>
          </p:cNvSpPr>
          <p:nvPr>
            <p:ph type="sldNum" sz="quarter" idx="12"/>
          </p:nvPr>
        </p:nvSpPr>
        <p:spPr/>
        <p:txBody>
          <a:bodyPr/>
          <a:lstStyle/>
          <a:p>
            <a:fld id="{5384242A-545B-48A9-A815-0B31E5BBD52E}" type="slidenum">
              <a:rPr lang="en-GB" smtClean="0"/>
              <a:t>‹#›</a:t>
            </a:fld>
            <a:endParaRPr lang="en-GB"/>
          </a:p>
        </p:txBody>
      </p:sp>
    </p:spTree>
    <p:extLst>
      <p:ext uri="{BB962C8B-B14F-4D97-AF65-F5344CB8AC3E}">
        <p14:creationId xmlns:p14="http://schemas.microsoft.com/office/powerpoint/2010/main" val="2301565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C24428-8C18-7F58-EE21-73156AAAF417}"/>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50BD7B6-EA08-DA14-3380-CB58F877053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E014828-15A4-80CD-482E-8D011A8D1A1C}"/>
              </a:ext>
            </a:extLst>
          </p:cNvPr>
          <p:cNvSpPr>
            <a:spLocks noGrp="1"/>
          </p:cNvSpPr>
          <p:nvPr>
            <p:ph type="dt" sz="half" idx="10"/>
          </p:nvPr>
        </p:nvSpPr>
        <p:spPr/>
        <p:txBody>
          <a:bodyPr/>
          <a:lstStyle/>
          <a:p>
            <a:fld id="{037BBFEF-DA3E-430D-A7D7-3E16EDB64ADB}" type="datetimeFigureOut">
              <a:rPr lang="en-GB" smtClean="0"/>
              <a:t>15/12/2023</a:t>
            </a:fld>
            <a:endParaRPr lang="en-GB"/>
          </a:p>
        </p:txBody>
      </p:sp>
      <p:sp>
        <p:nvSpPr>
          <p:cNvPr id="5" name="Footer Placeholder 4">
            <a:extLst>
              <a:ext uri="{FF2B5EF4-FFF2-40B4-BE49-F238E27FC236}">
                <a16:creationId xmlns:a16="http://schemas.microsoft.com/office/drawing/2014/main" id="{5863ECBB-65DE-2794-8717-E695D16192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EC5E2B-C4C3-A4EE-BB7E-94204077AF9C}"/>
              </a:ext>
            </a:extLst>
          </p:cNvPr>
          <p:cNvSpPr>
            <a:spLocks noGrp="1"/>
          </p:cNvSpPr>
          <p:nvPr>
            <p:ph type="sldNum" sz="quarter" idx="12"/>
          </p:nvPr>
        </p:nvSpPr>
        <p:spPr/>
        <p:txBody>
          <a:bodyPr/>
          <a:lstStyle/>
          <a:p>
            <a:fld id="{5384242A-545B-48A9-A815-0B31E5BBD52E}" type="slidenum">
              <a:rPr lang="en-GB" smtClean="0"/>
              <a:t>‹#›</a:t>
            </a:fld>
            <a:endParaRPr lang="en-GB"/>
          </a:p>
        </p:txBody>
      </p:sp>
    </p:spTree>
    <p:extLst>
      <p:ext uri="{BB962C8B-B14F-4D97-AF65-F5344CB8AC3E}">
        <p14:creationId xmlns:p14="http://schemas.microsoft.com/office/powerpoint/2010/main" val="3980427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3FE37-4AB9-79E9-B83F-3D2FE1C7689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7135B6F-36ED-49B7-12B6-E71B8FC5589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59BED5E-6D97-28D0-B125-97D63ABE3D18}"/>
              </a:ext>
            </a:extLst>
          </p:cNvPr>
          <p:cNvSpPr>
            <a:spLocks noGrp="1"/>
          </p:cNvSpPr>
          <p:nvPr>
            <p:ph type="dt" sz="half" idx="10"/>
          </p:nvPr>
        </p:nvSpPr>
        <p:spPr/>
        <p:txBody>
          <a:bodyPr/>
          <a:lstStyle/>
          <a:p>
            <a:fld id="{037BBFEF-DA3E-430D-A7D7-3E16EDB64ADB}" type="datetimeFigureOut">
              <a:rPr lang="en-GB" smtClean="0"/>
              <a:t>15/12/2023</a:t>
            </a:fld>
            <a:endParaRPr lang="en-GB"/>
          </a:p>
        </p:txBody>
      </p:sp>
      <p:sp>
        <p:nvSpPr>
          <p:cNvPr id="5" name="Footer Placeholder 4">
            <a:extLst>
              <a:ext uri="{FF2B5EF4-FFF2-40B4-BE49-F238E27FC236}">
                <a16:creationId xmlns:a16="http://schemas.microsoft.com/office/drawing/2014/main" id="{D0DB00A7-9B40-247D-0971-93EC791773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FB01BF-879E-8896-1457-250B16150180}"/>
              </a:ext>
            </a:extLst>
          </p:cNvPr>
          <p:cNvSpPr>
            <a:spLocks noGrp="1"/>
          </p:cNvSpPr>
          <p:nvPr>
            <p:ph type="sldNum" sz="quarter" idx="12"/>
          </p:nvPr>
        </p:nvSpPr>
        <p:spPr/>
        <p:txBody>
          <a:bodyPr/>
          <a:lstStyle/>
          <a:p>
            <a:fld id="{5384242A-545B-48A9-A815-0B31E5BBD52E}" type="slidenum">
              <a:rPr lang="en-GB" smtClean="0"/>
              <a:t>‹#›</a:t>
            </a:fld>
            <a:endParaRPr lang="en-GB"/>
          </a:p>
        </p:txBody>
      </p:sp>
    </p:spTree>
    <p:extLst>
      <p:ext uri="{BB962C8B-B14F-4D97-AF65-F5344CB8AC3E}">
        <p14:creationId xmlns:p14="http://schemas.microsoft.com/office/powerpoint/2010/main" val="3605416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AA97E-A7AF-ABD8-95AF-C5FE03E9CE6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E63BFDE-879E-617D-5485-B328817E6D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304EE70-A998-E172-E74A-CEFE8D20B730}"/>
              </a:ext>
            </a:extLst>
          </p:cNvPr>
          <p:cNvSpPr>
            <a:spLocks noGrp="1"/>
          </p:cNvSpPr>
          <p:nvPr>
            <p:ph type="dt" sz="half" idx="10"/>
          </p:nvPr>
        </p:nvSpPr>
        <p:spPr/>
        <p:txBody>
          <a:bodyPr/>
          <a:lstStyle/>
          <a:p>
            <a:fld id="{037BBFEF-DA3E-430D-A7D7-3E16EDB64ADB}" type="datetimeFigureOut">
              <a:rPr lang="en-GB" smtClean="0"/>
              <a:t>15/12/2023</a:t>
            </a:fld>
            <a:endParaRPr lang="en-GB"/>
          </a:p>
        </p:txBody>
      </p:sp>
      <p:sp>
        <p:nvSpPr>
          <p:cNvPr id="5" name="Footer Placeholder 4">
            <a:extLst>
              <a:ext uri="{FF2B5EF4-FFF2-40B4-BE49-F238E27FC236}">
                <a16:creationId xmlns:a16="http://schemas.microsoft.com/office/drawing/2014/main" id="{75CBC2A1-9E3F-86D0-A350-178A7FD931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38C580-2B7F-9AE3-770C-F41BC7F16646}"/>
              </a:ext>
            </a:extLst>
          </p:cNvPr>
          <p:cNvSpPr>
            <a:spLocks noGrp="1"/>
          </p:cNvSpPr>
          <p:nvPr>
            <p:ph type="sldNum" sz="quarter" idx="12"/>
          </p:nvPr>
        </p:nvSpPr>
        <p:spPr/>
        <p:txBody>
          <a:bodyPr/>
          <a:lstStyle/>
          <a:p>
            <a:fld id="{5384242A-545B-48A9-A815-0B31E5BBD52E}" type="slidenum">
              <a:rPr lang="en-GB" smtClean="0"/>
              <a:t>‹#›</a:t>
            </a:fld>
            <a:endParaRPr lang="en-GB"/>
          </a:p>
        </p:txBody>
      </p:sp>
    </p:spTree>
    <p:extLst>
      <p:ext uri="{BB962C8B-B14F-4D97-AF65-F5344CB8AC3E}">
        <p14:creationId xmlns:p14="http://schemas.microsoft.com/office/powerpoint/2010/main" val="3454407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D6AC-CF3A-B7B7-146A-DB1D07CDD49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CB134DD-1C87-E48B-8B35-26497CB0F5E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3E424DA-7462-4D20-0796-7CF3E7ECFC1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F861879-0EC5-841B-0E98-5A0E0AF7581C}"/>
              </a:ext>
            </a:extLst>
          </p:cNvPr>
          <p:cNvSpPr>
            <a:spLocks noGrp="1"/>
          </p:cNvSpPr>
          <p:nvPr>
            <p:ph type="dt" sz="half" idx="10"/>
          </p:nvPr>
        </p:nvSpPr>
        <p:spPr/>
        <p:txBody>
          <a:bodyPr/>
          <a:lstStyle/>
          <a:p>
            <a:fld id="{037BBFEF-DA3E-430D-A7D7-3E16EDB64ADB}" type="datetimeFigureOut">
              <a:rPr lang="en-GB" smtClean="0"/>
              <a:t>15/12/2023</a:t>
            </a:fld>
            <a:endParaRPr lang="en-GB"/>
          </a:p>
        </p:txBody>
      </p:sp>
      <p:sp>
        <p:nvSpPr>
          <p:cNvPr id="6" name="Footer Placeholder 5">
            <a:extLst>
              <a:ext uri="{FF2B5EF4-FFF2-40B4-BE49-F238E27FC236}">
                <a16:creationId xmlns:a16="http://schemas.microsoft.com/office/drawing/2014/main" id="{5BBA6BC9-82B1-7D09-D1BD-66AEBA7B19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1E1647-2B03-D8BC-1CC5-E137C586FA76}"/>
              </a:ext>
            </a:extLst>
          </p:cNvPr>
          <p:cNvSpPr>
            <a:spLocks noGrp="1"/>
          </p:cNvSpPr>
          <p:nvPr>
            <p:ph type="sldNum" sz="quarter" idx="12"/>
          </p:nvPr>
        </p:nvSpPr>
        <p:spPr/>
        <p:txBody>
          <a:bodyPr/>
          <a:lstStyle/>
          <a:p>
            <a:fld id="{5384242A-545B-48A9-A815-0B31E5BBD52E}" type="slidenum">
              <a:rPr lang="en-GB" smtClean="0"/>
              <a:t>‹#›</a:t>
            </a:fld>
            <a:endParaRPr lang="en-GB"/>
          </a:p>
        </p:txBody>
      </p:sp>
    </p:spTree>
    <p:extLst>
      <p:ext uri="{BB962C8B-B14F-4D97-AF65-F5344CB8AC3E}">
        <p14:creationId xmlns:p14="http://schemas.microsoft.com/office/powerpoint/2010/main" val="824564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EEEBC-2C56-23F6-F0BC-B2A1FB07506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664F78D9-6B90-46AF-9C35-330B1D7FB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DCB31DB-D3E7-F030-9595-B0BC998F1FC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5A41F35-0793-98C7-047D-66ED1BE447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066714-DFDA-3386-3F2E-7E8F49D7ECD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0CAD623-4800-E449-58CD-D1E5C54CA578}"/>
              </a:ext>
            </a:extLst>
          </p:cNvPr>
          <p:cNvSpPr>
            <a:spLocks noGrp="1"/>
          </p:cNvSpPr>
          <p:nvPr>
            <p:ph type="dt" sz="half" idx="10"/>
          </p:nvPr>
        </p:nvSpPr>
        <p:spPr/>
        <p:txBody>
          <a:bodyPr/>
          <a:lstStyle/>
          <a:p>
            <a:fld id="{037BBFEF-DA3E-430D-A7D7-3E16EDB64ADB}" type="datetimeFigureOut">
              <a:rPr lang="en-GB" smtClean="0"/>
              <a:t>15/12/2023</a:t>
            </a:fld>
            <a:endParaRPr lang="en-GB"/>
          </a:p>
        </p:txBody>
      </p:sp>
      <p:sp>
        <p:nvSpPr>
          <p:cNvPr id="8" name="Footer Placeholder 7">
            <a:extLst>
              <a:ext uri="{FF2B5EF4-FFF2-40B4-BE49-F238E27FC236}">
                <a16:creationId xmlns:a16="http://schemas.microsoft.com/office/drawing/2014/main" id="{27B8C99E-7E81-55ED-DE4C-13110C7ECC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4D46096-488F-4C76-5160-9D6EBE7B0DC7}"/>
              </a:ext>
            </a:extLst>
          </p:cNvPr>
          <p:cNvSpPr>
            <a:spLocks noGrp="1"/>
          </p:cNvSpPr>
          <p:nvPr>
            <p:ph type="sldNum" sz="quarter" idx="12"/>
          </p:nvPr>
        </p:nvSpPr>
        <p:spPr/>
        <p:txBody>
          <a:bodyPr/>
          <a:lstStyle/>
          <a:p>
            <a:fld id="{5384242A-545B-48A9-A815-0B31E5BBD52E}" type="slidenum">
              <a:rPr lang="en-GB" smtClean="0"/>
              <a:t>‹#›</a:t>
            </a:fld>
            <a:endParaRPr lang="en-GB"/>
          </a:p>
        </p:txBody>
      </p:sp>
    </p:spTree>
    <p:extLst>
      <p:ext uri="{BB962C8B-B14F-4D97-AF65-F5344CB8AC3E}">
        <p14:creationId xmlns:p14="http://schemas.microsoft.com/office/powerpoint/2010/main" val="445838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6D3E5-610D-B8CA-3EF2-66A98EBB0FF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0A52271-9FDD-3E04-89D1-874F89436E9A}"/>
              </a:ext>
            </a:extLst>
          </p:cNvPr>
          <p:cNvSpPr>
            <a:spLocks noGrp="1"/>
          </p:cNvSpPr>
          <p:nvPr>
            <p:ph type="dt" sz="half" idx="10"/>
          </p:nvPr>
        </p:nvSpPr>
        <p:spPr/>
        <p:txBody>
          <a:bodyPr/>
          <a:lstStyle/>
          <a:p>
            <a:fld id="{037BBFEF-DA3E-430D-A7D7-3E16EDB64ADB}" type="datetimeFigureOut">
              <a:rPr lang="en-GB" smtClean="0"/>
              <a:t>15/12/2023</a:t>
            </a:fld>
            <a:endParaRPr lang="en-GB"/>
          </a:p>
        </p:txBody>
      </p:sp>
      <p:sp>
        <p:nvSpPr>
          <p:cNvPr id="4" name="Footer Placeholder 3">
            <a:extLst>
              <a:ext uri="{FF2B5EF4-FFF2-40B4-BE49-F238E27FC236}">
                <a16:creationId xmlns:a16="http://schemas.microsoft.com/office/drawing/2014/main" id="{B38B1C24-4D9E-BE50-5B5C-6C919DF344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35FBB7B-B75D-BF5F-48EA-B32CDCFFA70B}"/>
              </a:ext>
            </a:extLst>
          </p:cNvPr>
          <p:cNvSpPr>
            <a:spLocks noGrp="1"/>
          </p:cNvSpPr>
          <p:nvPr>
            <p:ph type="sldNum" sz="quarter" idx="12"/>
          </p:nvPr>
        </p:nvSpPr>
        <p:spPr/>
        <p:txBody>
          <a:bodyPr/>
          <a:lstStyle/>
          <a:p>
            <a:fld id="{5384242A-545B-48A9-A815-0B31E5BBD52E}" type="slidenum">
              <a:rPr lang="en-GB" smtClean="0"/>
              <a:t>‹#›</a:t>
            </a:fld>
            <a:endParaRPr lang="en-GB"/>
          </a:p>
        </p:txBody>
      </p:sp>
    </p:spTree>
    <p:extLst>
      <p:ext uri="{BB962C8B-B14F-4D97-AF65-F5344CB8AC3E}">
        <p14:creationId xmlns:p14="http://schemas.microsoft.com/office/powerpoint/2010/main" val="3825114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1E4DD8-A7E8-9073-1075-4B562C8B3366}"/>
              </a:ext>
            </a:extLst>
          </p:cNvPr>
          <p:cNvSpPr>
            <a:spLocks noGrp="1"/>
          </p:cNvSpPr>
          <p:nvPr>
            <p:ph type="dt" sz="half" idx="10"/>
          </p:nvPr>
        </p:nvSpPr>
        <p:spPr/>
        <p:txBody>
          <a:bodyPr/>
          <a:lstStyle/>
          <a:p>
            <a:fld id="{037BBFEF-DA3E-430D-A7D7-3E16EDB64ADB}" type="datetimeFigureOut">
              <a:rPr lang="en-GB" smtClean="0"/>
              <a:t>15/12/2023</a:t>
            </a:fld>
            <a:endParaRPr lang="en-GB"/>
          </a:p>
        </p:txBody>
      </p:sp>
      <p:sp>
        <p:nvSpPr>
          <p:cNvPr id="3" name="Footer Placeholder 2">
            <a:extLst>
              <a:ext uri="{FF2B5EF4-FFF2-40B4-BE49-F238E27FC236}">
                <a16:creationId xmlns:a16="http://schemas.microsoft.com/office/drawing/2014/main" id="{BB13E3B7-206C-93A6-2F5A-14B7F761E8D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284C3DE-FA9B-A16B-C660-4F6D8C4DB7B8}"/>
              </a:ext>
            </a:extLst>
          </p:cNvPr>
          <p:cNvSpPr>
            <a:spLocks noGrp="1"/>
          </p:cNvSpPr>
          <p:nvPr>
            <p:ph type="sldNum" sz="quarter" idx="12"/>
          </p:nvPr>
        </p:nvSpPr>
        <p:spPr/>
        <p:txBody>
          <a:bodyPr/>
          <a:lstStyle/>
          <a:p>
            <a:fld id="{5384242A-545B-48A9-A815-0B31E5BBD52E}" type="slidenum">
              <a:rPr lang="en-GB" smtClean="0"/>
              <a:t>‹#›</a:t>
            </a:fld>
            <a:endParaRPr lang="en-GB"/>
          </a:p>
        </p:txBody>
      </p:sp>
    </p:spTree>
    <p:extLst>
      <p:ext uri="{BB962C8B-B14F-4D97-AF65-F5344CB8AC3E}">
        <p14:creationId xmlns:p14="http://schemas.microsoft.com/office/powerpoint/2010/main" val="1392478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06C79-9333-3DBA-6C93-C8868EC87B0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988DDCE-A5B3-339B-CFF6-A78932C730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26A3D2F2-B403-659F-478F-51C5309C4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755E76A-9B75-A18C-EA27-5F00FD008BD7}"/>
              </a:ext>
            </a:extLst>
          </p:cNvPr>
          <p:cNvSpPr>
            <a:spLocks noGrp="1"/>
          </p:cNvSpPr>
          <p:nvPr>
            <p:ph type="dt" sz="half" idx="10"/>
          </p:nvPr>
        </p:nvSpPr>
        <p:spPr/>
        <p:txBody>
          <a:bodyPr/>
          <a:lstStyle/>
          <a:p>
            <a:fld id="{037BBFEF-DA3E-430D-A7D7-3E16EDB64ADB}" type="datetimeFigureOut">
              <a:rPr lang="en-GB" smtClean="0"/>
              <a:t>15/12/2023</a:t>
            </a:fld>
            <a:endParaRPr lang="en-GB"/>
          </a:p>
        </p:txBody>
      </p:sp>
      <p:sp>
        <p:nvSpPr>
          <p:cNvPr id="6" name="Footer Placeholder 5">
            <a:extLst>
              <a:ext uri="{FF2B5EF4-FFF2-40B4-BE49-F238E27FC236}">
                <a16:creationId xmlns:a16="http://schemas.microsoft.com/office/drawing/2014/main" id="{11B2A60A-6169-E7A4-8137-83FACF054A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A0C4B8-CC8D-1882-B03C-7B9B5BF2E55A}"/>
              </a:ext>
            </a:extLst>
          </p:cNvPr>
          <p:cNvSpPr>
            <a:spLocks noGrp="1"/>
          </p:cNvSpPr>
          <p:nvPr>
            <p:ph type="sldNum" sz="quarter" idx="12"/>
          </p:nvPr>
        </p:nvSpPr>
        <p:spPr/>
        <p:txBody>
          <a:bodyPr/>
          <a:lstStyle/>
          <a:p>
            <a:fld id="{5384242A-545B-48A9-A815-0B31E5BBD52E}" type="slidenum">
              <a:rPr lang="en-GB" smtClean="0"/>
              <a:t>‹#›</a:t>
            </a:fld>
            <a:endParaRPr lang="en-GB"/>
          </a:p>
        </p:txBody>
      </p:sp>
    </p:spTree>
    <p:extLst>
      <p:ext uri="{BB962C8B-B14F-4D97-AF65-F5344CB8AC3E}">
        <p14:creationId xmlns:p14="http://schemas.microsoft.com/office/powerpoint/2010/main" val="348524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9301E-1A66-31D7-0E33-57B3B3B3986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C831C4C9-C100-7AED-34F9-56C929B4E2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3219A3A-DF40-9A84-501A-8869365B2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7C2EF55-153D-F659-0D4D-6AFFE06CB62E}"/>
              </a:ext>
            </a:extLst>
          </p:cNvPr>
          <p:cNvSpPr>
            <a:spLocks noGrp="1"/>
          </p:cNvSpPr>
          <p:nvPr>
            <p:ph type="dt" sz="half" idx="10"/>
          </p:nvPr>
        </p:nvSpPr>
        <p:spPr/>
        <p:txBody>
          <a:bodyPr/>
          <a:lstStyle/>
          <a:p>
            <a:fld id="{037BBFEF-DA3E-430D-A7D7-3E16EDB64ADB}" type="datetimeFigureOut">
              <a:rPr lang="en-GB" smtClean="0"/>
              <a:t>15/12/2023</a:t>
            </a:fld>
            <a:endParaRPr lang="en-GB"/>
          </a:p>
        </p:txBody>
      </p:sp>
      <p:sp>
        <p:nvSpPr>
          <p:cNvPr id="6" name="Footer Placeholder 5">
            <a:extLst>
              <a:ext uri="{FF2B5EF4-FFF2-40B4-BE49-F238E27FC236}">
                <a16:creationId xmlns:a16="http://schemas.microsoft.com/office/drawing/2014/main" id="{79B658B0-2CD1-5B9E-FA0D-5EFA585762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1696DF-5559-3F36-EF17-2B1BAFB151EA}"/>
              </a:ext>
            </a:extLst>
          </p:cNvPr>
          <p:cNvSpPr>
            <a:spLocks noGrp="1"/>
          </p:cNvSpPr>
          <p:nvPr>
            <p:ph type="sldNum" sz="quarter" idx="12"/>
          </p:nvPr>
        </p:nvSpPr>
        <p:spPr/>
        <p:txBody>
          <a:bodyPr/>
          <a:lstStyle/>
          <a:p>
            <a:fld id="{5384242A-545B-48A9-A815-0B31E5BBD52E}" type="slidenum">
              <a:rPr lang="en-GB" smtClean="0"/>
              <a:t>‹#›</a:t>
            </a:fld>
            <a:endParaRPr lang="en-GB"/>
          </a:p>
        </p:txBody>
      </p:sp>
    </p:spTree>
    <p:extLst>
      <p:ext uri="{BB962C8B-B14F-4D97-AF65-F5344CB8AC3E}">
        <p14:creationId xmlns:p14="http://schemas.microsoft.com/office/powerpoint/2010/main" val="2465757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9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E79DF6-8946-469D-2456-4C923ABC40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D098E1C-86AD-1175-71AD-46A7686E5F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1C49654-F665-9E2D-AA93-6D3BA9CFD4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7BBFEF-DA3E-430D-A7D7-3E16EDB64ADB}" type="datetimeFigureOut">
              <a:rPr lang="en-GB" smtClean="0"/>
              <a:t>15/12/2023</a:t>
            </a:fld>
            <a:endParaRPr lang="en-GB"/>
          </a:p>
        </p:txBody>
      </p:sp>
      <p:sp>
        <p:nvSpPr>
          <p:cNvPr id="5" name="Footer Placeholder 4">
            <a:extLst>
              <a:ext uri="{FF2B5EF4-FFF2-40B4-BE49-F238E27FC236}">
                <a16:creationId xmlns:a16="http://schemas.microsoft.com/office/drawing/2014/main" id="{F0BB49FA-0D39-E55C-84FD-6116D9C3A7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A0FDB61-51AB-20DC-D630-AE3D33A590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84242A-545B-48A9-A815-0B31E5BBD52E}" type="slidenum">
              <a:rPr lang="en-GB" smtClean="0"/>
              <a:t>‹#›</a:t>
            </a:fld>
            <a:endParaRPr lang="en-GB"/>
          </a:p>
        </p:txBody>
      </p:sp>
    </p:spTree>
    <p:extLst>
      <p:ext uri="{BB962C8B-B14F-4D97-AF65-F5344CB8AC3E}">
        <p14:creationId xmlns:p14="http://schemas.microsoft.com/office/powerpoint/2010/main" val="2593321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ideo" Target="https://365abdn-my.sharepoint.com/:v:/g/personal/t01ib22_abdn_ac_uk/ETtlT9s7hW5BqCM5T5uYeDUB3mvCsUKAoAPYONy9KVl5aQ?e=l0PvEt" TargetMode="External"/><Relationship Id="rId6" Type="http://schemas.openxmlformats.org/officeDocument/2006/relationships/image" Target="../media/image8.jpeg"/><Relationship Id="rId5" Type="http://schemas.openxmlformats.org/officeDocument/2006/relationships/image" Target="../media/image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ideo" Target="https://365abdn-my.sharepoint.com/:v:/g/personal/t01ib22_abdn_ac_uk/EYgspdaG4n1HuRLawlTUxnMBz707zeEhbOZqb88Y46mSrA?e=XZ5RCd" TargetMode="External"/><Relationship Id="rId6" Type="http://schemas.openxmlformats.org/officeDocument/2006/relationships/image" Target="../media/image25.jpeg"/><Relationship Id="rId5" Type="http://schemas.openxmlformats.org/officeDocument/2006/relationships/image" Target="../media/image3.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jpe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2.sv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slide" Target="slide15.xml"/><Relationship Id="rId3" Type="http://schemas.microsoft.com/office/2007/relationships/hdphoto" Target="../media/hdphoto1.wdp"/><Relationship Id="rId7" Type="http://schemas.openxmlformats.org/officeDocument/2006/relationships/slide" Target="slide31.xml"/><Relationship Id="rId12" Type="http://schemas.openxmlformats.org/officeDocument/2006/relationships/slide" Target="slide33.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23.xml"/><Relationship Id="rId11" Type="http://schemas.openxmlformats.org/officeDocument/2006/relationships/slide" Target="slide16.xml"/><Relationship Id="rId5" Type="http://schemas.openxmlformats.org/officeDocument/2006/relationships/slide" Target="slide14.xml"/><Relationship Id="rId10" Type="http://schemas.openxmlformats.org/officeDocument/2006/relationships/slide" Target="slide32.xml"/><Relationship Id="rId4" Type="http://schemas.openxmlformats.org/officeDocument/2006/relationships/image" Target="../media/image3.png"/><Relationship Id="rId9" Type="http://schemas.openxmlformats.org/officeDocument/2006/relationships/slide" Target="slide24.xml"/></Relationships>
</file>

<file path=ppt/slides/_rels/slide8.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37.xml"/><Relationship Id="rId3" Type="http://schemas.openxmlformats.org/officeDocument/2006/relationships/slide" Target="slide19.xml"/><Relationship Id="rId7" Type="http://schemas.openxmlformats.org/officeDocument/2006/relationships/slide" Target="slide35.xml"/><Relationship Id="rId12" Type="http://schemas.openxmlformats.org/officeDocument/2006/relationships/slide" Target="slide29.xml"/><Relationship Id="rId2" Type="http://schemas.openxmlformats.org/officeDocument/2006/relationships/slide" Target="slide18.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34.xml"/><Relationship Id="rId11" Type="http://schemas.openxmlformats.org/officeDocument/2006/relationships/slide" Target="slide21.xml"/><Relationship Id="rId5" Type="http://schemas.openxmlformats.org/officeDocument/2006/relationships/slide" Target="slide26.xml"/><Relationship Id="rId15" Type="http://schemas.microsoft.com/office/2007/relationships/hdphoto" Target="../media/hdphoto1.wdp"/><Relationship Id="rId10" Type="http://schemas.openxmlformats.org/officeDocument/2006/relationships/slide" Target="slide36.xml"/><Relationship Id="rId4" Type="http://schemas.openxmlformats.org/officeDocument/2006/relationships/slide" Target="slide25.xml"/><Relationship Id="rId9" Type="http://schemas.openxmlformats.org/officeDocument/2006/relationships/slide" Target="slide28.xml"/><Relationship Id="rId1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074AB7-B97E-5201-C273-C7A76A472467}"/>
              </a:ext>
            </a:extLst>
          </p:cNvPr>
          <p:cNvSpPr txBox="1"/>
          <p:nvPr/>
        </p:nvSpPr>
        <p:spPr>
          <a:xfrm>
            <a:off x="3226340" y="3105704"/>
            <a:ext cx="6128426" cy="1077218"/>
          </a:xfrm>
          <a:prstGeom prst="rect">
            <a:avLst/>
          </a:prstGeom>
          <a:noFill/>
        </p:spPr>
        <p:txBody>
          <a:bodyPr wrap="square" rtlCol="0">
            <a:spAutoFit/>
          </a:bodyPr>
          <a:lstStyle/>
          <a:p>
            <a:pPr algn="ctr"/>
            <a:r>
              <a:rPr lang="en-US" sz="3200" b="1" i="0" dirty="0">
                <a:solidFill>
                  <a:srgbClr val="242424"/>
                </a:solidFill>
                <a:effectLst/>
                <a:latin typeface="Segoe UI" panose="020B0502040204020203" pitchFamily="34" charset="0"/>
              </a:rPr>
              <a:t>GG5069, GG5070 (2023-24): WebGIS and Online Mapping</a:t>
            </a:r>
            <a:endParaRPr lang="en-GB" sz="3200" dirty="0"/>
          </a:p>
        </p:txBody>
      </p:sp>
      <p:sp>
        <p:nvSpPr>
          <p:cNvPr id="3" name="TextBox 2">
            <a:extLst>
              <a:ext uri="{FF2B5EF4-FFF2-40B4-BE49-F238E27FC236}">
                <a16:creationId xmlns:a16="http://schemas.microsoft.com/office/drawing/2014/main" id="{6B83B1DD-D1A0-CAEF-DA67-62B0CC834853}"/>
              </a:ext>
            </a:extLst>
          </p:cNvPr>
          <p:cNvSpPr txBox="1"/>
          <p:nvPr/>
        </p:nvSpPr>
        <p:spPr>
          <a:xfrm>
            <a:off x="3544110" y="5012381"/>
            <a:ext cx="5492885" cy="830997"/>
          </a:xfrm>
          <a:prstGeom prst="rect">
            <a:avLst/>
          </a:prstGeom>
          <a:noFill/>
        </p:spPr>
        <p:txBody>
          <a:bodyPr wrap="square" rtlCol="0">
            <a:spAutoFit/>
          </a:bodyPr>
          <a:lstStyle/>
          <a:p>
            <a:pPr algn="ctr"/>
            <a:r>
              <a:rPr lang="en-GB" sz="2400" dirty="0"/>
              <a:t>Assignment 2 | WebGIS | Market Analysis</a:t>
            </a:r>
          </a:p>
          <a:p>
            <a:pPr algn="ctr"/>
            <a:r>
              <a:rPr lang="en-GB" sz="2400" dirty="0"/>
              <a:t>Iram Irshad Baqri | 52206768</a:t>
            </a:r>
          </a:p>
        </p:txBody>
      </p:sp>
      <p:pic>
        <p:nvPicPr>
          <p:cNvPr id="5" name="Picture 4" descr="A logo of a university&#10;&#10;Description automatically generated">
            <a:extLst>
              <a:ext uri="{FF2B5EF4-FFF2-40B4-BE49-F238E27FC236}">
                <a16:creationId xmlns:a16="http://schemas.microsoft.com/office/drawing/2014/main" id="{95259C61-149C-1504-B273-A7D5414C7E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1930" y="286939"/>
            <a:ext cx="2388140" cy="2388140"/>
          </a:xfrm>
          <a:prstGeom prst="rect">
            <a:avLst/>
          </a:prstGeom>
        </p:spPr>
      </p:pic>
    </p:spTree>
    <p:extLst>
      <p:ext uri="{BB962C8B-B14F-4D97-AF65-F5344CB8AC3E}">
        <p14:creationId xmlns:p14="http://schemas.microsoft.com/office/powerpoint/2010/main" val="4008683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1" y="127819"/>
            <a:ext cx="6327648"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Strategic Demographic Analysis</a:t>
            </a:r>
            <a:endParaRPr lang="en-GB" dirty="0">
              <a:solidFill>
                <a:schemeClr val="bg1"/>
              </a:solidFill>
            </a:endParaRPr>
          </a:p>
        </p:txBody>
      </p:sp>
      <p:sp>
        <p:nvSpPr>
          <p:cNvPr id="2" name="TextBox 1">
            <a:extLst>
              <a:ext uri="{FF2B5EF4-FFF2-40B4-BE49-F238E27FC236}">
                <a16:creationId xmlns:a16="http://schemas.microsoft.com/office/drawing/2014/main" id="{340306E1-08EC-0901-8D7F-567C3316F40C}"/>
              </a:ext>
            </a:extLst>
          </p:cNvPr>
          <p:cNvSpPr txBox="1"/>
          <p:nvPr/>
        </p:nvSpPr>
        <p:spPr>
          <a:xfrm>
            <a:off x="0" y="1402005"/>
            <a:ext cx="12173472" cy="1477328"/>
          </a:xfrm>
          <a:prstGeom prst="rect">
            <a:avLst/>
          </a:prstGeom>
          <a:noFill/>
        </p:spPr>
        <p:txBody>
          <a:bodyPr wrap="square">
            <a:spAutoFit/>
          </a:bodyPr>
          <a:lstStyle/>
          <a:p>
            <a:pPr marL="396875">
              <a:buClr>
                <a:srgbClr val="E18D9D"/>
              </a:buClr>
              <a:buSzPct val="125000"/>
              <a:tabLst>
                <a:tab pos="396875" algn="l"/>
              </a:tabLst>
            </a:pPr>
            <a:r>
              <a:rPr lang="en-GB" sz="1800" dirty="0">
                <a:solidFill>
                  <a:schemeClr val="tx1">
                    <a:lumMod val="75000"/>
                    <a:lumOff val="25000"/>
                  </a:schemeClr>
                </a:solidFill>
              </a:rPr>
              <a:t>Mapping demographic information serves the following purpose in market analysis:</a:t>
            </a:r>
          </a:p>
          <a:p>
            <a:pPr marL="396875">
              <a:buClr>
                <a:srgbClr val="E18D9D"/>
              </a:buClr>
              <a:buSzPct val="125000"/>
              <a:tabLst>
                <a:tab pos="396875" algn="l"/>
              </a:tabLst>
            </a:pPr>
            <a:endParaRPr lang="en-GB" sz="1800" dirty="0">
              <a:solidFill>
                <a:schemeClr val="tx1">
                  <a:lumMod val="75000"/>
                  <a:lumOff val="25000"/>
                </a:schemeClr>
              </a:solidFill>
            </a:endParaRPr>
          </a:p>
          <a:p>
            <a:pPr marL="396875">
              <a:buClr>
                <a:srgbClr val="E18D9D"/>
              </a:buClr>
              <a:buSzPct val="125000"/>
              <a:tabLst>
                <a:tab pos="396875" algn="l"/>
              </a:tabLst>
            </a:pPr>
            <a:endParaRPr lang="en-US" sz="1800" dirty="0">
              <a:solidFill>
                <a:schemeClr val="tx1">
                  <a:lumMod val="75000"/>
                  <a:lumOff val="25000"/>
                </a:schemeClr>
              </a:solidFill>
            </a:endParaRPr>
          </a:p>
          <a:p>
            <a:pPr marL="396875">
              <a:buClr>
                <a:srgbClr val="E18D9D"/>
              </a:buClr>
              <a:buSzPct val="125000"/>
              <a:tabLst>
                <a:tab pos="396875" algn="l"/>
              </a:tabLst>
            </a:pPr>
            <a:endParaRPr lang="en-US" sz="1800" dirty="0">
              <a:solidFill>
                <a:schemeClr val="tx1">
                  <a:lumMod val="75000"/>
                  <a:lumOff val="25000"/>
                </a:schemeClr>
              </a:solidFill>
            </a:endParaRPr>
          </a:p>
          <a:p>
            <a:pPr marL="396875">
              <a:buClr>
                <a:srgbClr val="E18D9D"/>
              </a:buClr>
              <a:buSzPct val="125000"/>
              <a:tabLst>
                <a:tab pos="396875" algn="l"/>
              </a:tabLst>
            </a:pPr>
            <a:endParaRPr lang="en-US" sz="1800" dirty="0">
              <a:solidFill>
                <a:schemeClr val="tx1">
                  <a:lumMod val="75000"/>
                  <a:lumOff val="25000"/>
                </a:schemeClr>
              </a:solidFill>
            </a:endParaRPr>
          </a:p>
        </p:txBody>
      </p:sp>
      <p:grpSp>
        <p:nvGrpSpPr>
          <p:cNvPr id="14" name="Group 13">
            <a:extLst>
              <a:ext uri="{FF2B5EF4-FFF2-40B4-BE49-F238E27FC236}">
                <a16:creationId xmlns:a16="http://schemas.microsoft.com/office/drawing/2014/main" id="{3506A8F9-4CA1-1547-B26A-B898C58E8627}"/>
              </a:ext>
            </a:extLst>
          </p:cNvPr>
          <p:cNvGrpSpPr/>
          <p:nvPr/>
        </p:nvGrpSpPr>
        <p:grpSpPr>
          <a:xfrm>
            <a:off x="328761" y="2269299"/>
            <a:ext cx="11067119" cy="2369880"/>
            <a:chOff x="71607" y="1550180"/>
            <a:chExt cx="11067119" cy="2369880"/>
          </a:xfrm>
        </p:grpSpPr>
        <p:sp>
          <p:nvSpPr>
            <p:cNvPr id="6" name="TextBox 5">
              <a:extLst>
                <a:ext uri="{FF2B5EF4-FFF2-40B4-BE49-F238E27FC236}">
                  <a16:creationId xmlns:a16="http://schemas.microsoft.com/office/drawing/2014/main" id="{4DCE2831-44D8-67B6-D24E-D77CF5C08CB3}"/>
                </a:ext>
              </a:extLst>
            </p:cNvPr>
            <p:cNvSpPr txBox="1"/>
            <p:nvPr/>
          </p:nvSpPr>
          <p:spPr>
            <a:xfrm>
              <a:off x="3797039" y="1550180"/>
              <a:ext cx="3616257" cy="1877437"/>
            </a:xfrm>
            <a:prstGeom prst="rect">
              <a:avLst/>
            </a:prstGeom>
            <a:noFill/>
          </p:spPr>
          <p:txBody>
            <a:bodyPr wrap="square" rtlCol="0">
              <a:spAutoFit/>
            </a:bodyPr>
            <a:lstStyle/>
            <a:p>
              <a:pPr marL="396875">
                <a:buClr>
                  <a:srgbClr val="E18D9D"/>
                </a:buClr>
                <a:buSzPct val="125000"/>
                <a:tabLst>
                  <a:tab pos="396875" algn="l"/>
                </a:tabLst>
              </a:pPr>
              <a:r>
                <a:rPr lang="en-US" b="1" dirty="0">
                  <a:solidFill>
                    <a:srgbClr val="A07081"/>
                  </a:solidFill>
                </a:rPr>
                <a:t>Target Audience Identification:</a:t>
              </a:r>
            </a:p>
            <a:p>
              <a:pPr marL="396875">
                <a:buClr>
                  <a:srgbClr val="E18D9D"/>
                </a:buClr>
                <a:buSzPct val="125000"/>
                <a:tabLst>
                  <a:tab pos="396875" algn="l"/>
                </a:tabLst>
              </a:pPr>
              <a:r>
                <a:rPr lang="en-US" sz="1600" dirty="0">
                  <a:solidFill>
                    <a:schemeClr val="tx1">
                      <a:lumMod val="75000"/>
                      <a:lumOff val="25000"/>
                    </a:schemeClr>
                  </a:solidFill>
                </a:rPr>
                <a:t>Mapping demographic data helps businesses identify and visualize the characteristics and distribution of their target audience in specific geographic areas (Camilleri, 2017)</a:t>
              </a:r>
              <a:r>
                <a:rPr lang="en-US" sz="1600" baseline="30000" dirty="0">
                  <a:solidFill>
                    <a:schemeClr val="tx1">
                      <a:lumMod val="75000"/>
                      <a:lumOff val="25000"/>
                    </a:schemeClr>
                  </a:solidFill>
                </a:rPr>
                <a:t>4</a:t>
              </a:r>
              <a:r>
                <a:rPr lang="en-US" sz="1600" dirty="0">
                  <a:solidFill>
                    <a:schemeClr val="tx1">
                      <a:lumMod val="75000"/>
                      <a:lumOff val="25000"/>
                    </a:schemeClr>
                  </a:solidFill>
                </a:rPr>
                <a:t>.</a:t>
              </a:r>
            </a:p>
            <a:p>
              <a:endParaRPr lang="en-GB" dirty="0"/>
            </a:p>
          </p:txBody>
        </p:sp>
        <p:sp>
          <p:nvSpPr>
            <p:cNvPr id="7" name="TextBox 6">
              <a:extLst>
                <a:ext uri="{FF2B5EF4-FFF2-40B4-BE49-F238E27FC236}">
                  <a16:creationId xmlns:a16="http://schemas.microsoft.com/office/drawing/2014/main" id="{DEAEE7C3-C610-F131-2551-1B7FBDD146E2}"/>
                </a:ext>
              </a:extLst>
            </p:cNvPr>
            <p:cNvSpPr txBox="1"/>
            <p:nvPr/>
          </p:nvSpPr>
          <p:spPr>
            <a:xfrm>
              <a:off x="71607" y="1550180"/>
              <a:ext cx="3616257" cy="2369880"/>
            </a:xfrm>
            <a:prstGeom prst="rect">
              <a:avLst/>
            </a:prstGeom>
            <a:noFill/>
          </p:spPr>
          <p:txBody>
            <a:bodyPr wrap="square" rtlCol="0">
              <a:spAutoFit/>
            </a:bodyPr>
            <a:lstStyle/>
            <a:p>
              <a:pPr marL="396875">
                <a:buClr>
                  <a:srgbClr val="E18D9D"/>
                </a:buClr>
                <a:buSzPct val="125000"/>
                <a:tabLst>
                  <a:tab pos="396875" algn="l"/>
                </a:tabLst>
              </a:pPr>
              <a:r>
                <a:rPr lang="en-US" b="1" dirty="0">
                  <a:solidFill>
                    <a:srgbClr val="A07081"/>
                  </a:solidFill>
                </a:rPr>
                <a:t>Market Segmentation:</a:t>
              </a:r>
            </a:p>
            <a:p>
              <a:pPr marL="396875">
                <a:buClr>
                  <a:srgbClr val="E18D9D"/>
                </a:buClr>
                <a:buSzPct val="125000"/>
                <a:tabLst>
                  <a:tab pos="396875" algn="l"/>
                </a:tabLst>
              </a:pPr>
              <a:r>
                <a:rPr lang="en-US" sz="1600" dirty="0">
                  <a:solidFill>
                    <a:schemeClr val="tx1">
                      <a:lumMod val="75000"/>
                      <a:lumOff val="25000"/>
                    </a:schemeClr>
                  </a:solidFill>
                </a:rPr>
                <a:t>Demographic maps allow for the segmentation of the market based on factors such as age, income, education, and ethnicity. This segmentation aids in tailoring marketing strategies to specific consumer groups (Camilleri, 2017)</a:t>
              </a:r>
              <a:r>
                <a:rPr lang="en-US" sz="1600" baseline="30000" dirty="0">
                  <a:solidFill>
                    <a:schemeClr val="tx1">
                      <a:lumMod val="75000"/>
                      <a:lumOff val="25000"/>
                    </a:schemeClr>
                  </a:solidFill>
                </a:rPr>
                <a:t>4</a:t>
              </a:r>
              <a:r>
                <a:rPr lang="en-US" sz="1600" dirty="0">
                  <a:solidFill>
                    <a:schemeClr val="tx1">
                      <a:lumMod val="75000"/>
                      <a:lumOff val="25000"/>
                    </a:schemeClr>
                  </a:solidFill>
                </a:rPr>
                <a:t>.</a:t>
              </a:r>
            </a:p>
            <a:p>
              <a:endParaRPr lang="en-GB" dirty="0"/>
            </a:p>
          </p:txBody>
        </p:sp>
        <p:sp>
          <p:nvSpPr>
            <p:cNvPr id="10" name="TextBox 9">
              <a:extLst>
                <a:ext uri="{FF2B5EF4-FFF2-40B4-BE49-F238E27FC236}">
                  <a16:creationId xmlns:a16="http://schemas.microsoft.com/office/drawing/2014/main" id="{847EEC4A-D804-9E3A-879F-BDD17E9A30BF}"/>
                </a:ext>
              </a:extLst>
            </p:cNvPr>
            <p:cNvSpPr txBox="1"/>
            <p:nvPr/>
          </p:nvSpPr>
          <p:spPr>
            <a:xfrm>
              <a:off x="7522471" y="1550180"/>
              <a:ext cx="3616255" cy="2369880"/>
            </a:xfrm>
            <a:prstGeom prst="rect">
              <a:avLst/>
            </a:prstGeom>
            <a:noFill/>
          </p:spPr>
          <p:txBody>
            <a:bodyPr wrap="square" rtlCol="0">
              <a:spAutoFit/>
            </a:bodyPr>
            <a:lstStyle/>
            <a:p>
              <a:pPr marL="396875">
                <a:buClr>
                  <a:srgbClr val="E18D9D"/>
                </a:buClr>
                <a:buSzPct val="125000"/>
                <a:tabLst>
                  <a:tab pos="396875" algn="l"/>
                </a:tabLst>
              </a:pPr>
              <a:r>
                <a:rPr lang="en-US" b="1" dirty="0">
                  <a:solidFill>
                    <a:srgbClr val="A07081"/>
                  </a:solidFill>
                </a:rPr>
                <a:t>Site Selection and Location Planning:</a:t>
              </a:r>
            </a:p>
            <a:p>
              <a:pPr marL="396875">
                <a:buClr>
                  <a:srgbClr val="E18D9D"/>
                </a:buClr>
                <a:buSzPct val="125000"/>
                <a:tabLst>
                  <a:tab pos="396875" algn="l"/>
                </a:tabLst>
              </a:pPr>
              <a:r>
                <a:rPr lang="en-US" sz="1600" dirty="0">
                  <a:solidFill>
                    <a:schemeClr val="tx1">
                      <a:lumMod val="75000"/>
                      <a:lumOff val="25000"/>
                    </a:schemeClr>
                  </a:solidFill>
                </a:rPr>
                <a:t>When businesses are considering new locations, mapping demographic data assists in selecting sites that align with the characteristics of their target customer base. It helps in optimizing the site selection process</a:t>
              </a:r>
              <a:r>
                <a:rPr lang="en-US" sz="1600" baseline="30000" dirty="0">
                  <a:solidFill>
                    <a:schemeClr val="tx1">
                      <a:lumMod val="75000"/>
                      <a:lumOff val="25000"/>
                    </a:schemeClr>
                  </a:solidFill>
                </a:rPr>
                <a:t>5</a:t>
              </a:r>
              <a:r>
                <a:rPr lang="en-US" sz="1600" dirty="0">
                  <a:solidFill>
                    <a:schemeClr val="tx1">
                      <a:lumMod val="75000"/>
                      <a:lumOff val="25000"/>
                    </a:schemeClr>
                  </a:solidFill>
                </a:rPr>
                <a:t>.</a:t>
              </a:r>
              <a:endParaRPr lang="en-GB" sz="1600" dirty="0"/>
            </a:p>
          </p:txBody>
        </p:sp>
      </p:grpSp>
      <p:sp>
        <p:nvSpPr>
          <p:cNvPr id="3" name="TextBox 2">
            <a:extLst>
              <a:ext uri="{FF2B5EF4-FFF2-40B4-BE49-F238E27FC236}">
                <a16:creationId xmlns:a16="http://schemas.microsoft.com/office/drawing/2014/main" id="{1766B2E5-BE92-421A-00A4-012D5B11744A}"/>
              </a:ext>
            </a:extLst>
          </p:cNvPr>
          <p:cNvSpPr txBox="1"/>
          <p:nvPr/>
        </p:nvSpPr>
        <p:spPr>
          <a:xfrm>
            <a:off x="562441" y="5801360"/>
            <a:ext cx="11067119" cy="1477328"/>
          </a:xfrm>
          <a:prstGeom prst="rect">
            <a:avLst/>
          </a:prstGeom>
          <a:noFill/>
        </p:spPr>
        <p:txBody>
          <a:bodyPr wrap="square" rtlCol="0">
            <a:spAutoFit/>
          </a:bodyPr>
          <a:lstStyle/>
          <a:p>
            <a:r>
              <a:rPr lang="en-GB" sz="1200" baseline="30000" dirty="0">
                <a:solidFill>
                  <a:schemeClr val="bg1">
                    <a:lumMod val="50000"/>
                  </a:schemeClr>
                </a:solidFill>
                <a:effectLst/>
              </a:rPr>
              <a:t>4</a:t>
            </a:r>
            <a:r>
              <a:rPr lang="en-GB" sz="1200" dirty="0">
                <a:solidFill>
                  <a:schemeClr val="bg1">
                    <a:lumMod val="50000"/>
                  </a:schemeClr>
                </a:solidFill>
                <a:effectLst/>
              </a:rPr>
              <a:t>Camilleri, M.A. (2017) ‘Market segmentation, targeting and positioning’, </a:t>
            </a:r>
            <a:r>
              <a:rPr lang="en-GB" sz="1200" i="1" dirty="0">
                <a:solidFill>
                  <a:schemeClr val="bg1">
                    <a:lumMod val="50000"/>
                  </a:schemeClr>
                </a:solidFill>
                <a:effectLst/>
              </a:rPr>
              <a:t>Tourism, Hospitality &amp;amp; Event Management</a:t>
            </a:r>
            <a:r>
              <a:rPr lang="en-GB" sz="1200" dirty="0">
                <a:solidFill>
                  <a:schemeClr val="bg1">
                    <a:lumMod val="50000"/>
                  </a:schemeClr>
                </a:solidFill>
                <a:effectLst/>
              </a:rPr>
              <a:t>, pp. 69–83. doi:10.1007/978-3-319-49849-2_4.</a:t>
            </a:r>
          </a:p>
          <a:p>
            <a:r>
              <a:rPr lang="en-GB" sz="1200" i="1" baseline="30000" dirty="0">
                <a:solidFill>
                  <a:schemeClr val="bg1">
                    <a:lumMod val="50000"/>
                  </a:schemeClr>
                </a:solidFill>
              </a:rPr>
              <a:t>5</a:t>
            </a:r>
            <a:r>
              <a:rPr lang="en-US" sz="1200" i="1" dirty="0">
                <a:solidFill>
                  <a:schemeClr val="bg1">
                    <a:lumMod val="50000"/>
                  </a:schemeClr>
                </a:solidFill>
                <a:effectLst/>
              </a:rPr>
              <a:t>Demographic mapping: Unlocking market potential: How demographic mapping enhances geographic segmentation</a:t>
            </a:r>
            <a:r>
              <a:rPr lang="en-US" sz="1200" dirty="0">
                <a:solidFill>
                  <a:schemeClr val="bg1">
                    <a:lumMod val="50000"/>
                  </a:schemeClr>
                </a:solidFill>
                <a:effectLst/>
              </a:rPr>
              <a:t> (2023) </a:t>
            </a:r>
            <a:r>
              <a:rPr lang="en-US" sz="1200" i="1" dirty="0" err="1">
                <a:solidFill>
                  <a:schemeClr val="bg1">
                    <a:lumMod val="50000"/>
                  </a:schemeClr>
                </a:solidFill>
                <a:effectLst/>
              </a:rPr>
              <a:t>FasterCapital</a:t>
            </a:r>
            <a:r>
              <a:rPr lang="en-US" sz="1200" dirty="0">
                <a:solidFill>
                  <a:schemeClr val="bg1">
                    <a:lumMod val="50000"/>
                  </a:schemeClr>
                </a:solidFill>
                <a:effectLst/>
              </a:rPr>
              <a:t>. Available at: https://fastercapital.com/content/Demographic-mapping--Unlocking-Market-Potential--How-Demographic-Mapping-Enhances-Geographic-Segmentation.html#:~:text=Demographic%20mapping%20helps%20businesses%20gain,can%20inform%20their%20marketing%20strategies. (Accessed: 03 December 2023). </a:t>
            </a:r>
          </a:p>
          <a:p>
            <a:endParaRPr lang="en-GB" sz="1200" dirty="0">
              <a:solidFill>
                <a:schemeClr val="bg1">
                  <a:lumMod val="50000"/>
                </a:schemeClr>
              </a:solidFill>
              <a:effectLst/>
            </a:endParaRPr>
          </a:p>
          <a:p>
            <a:r>
              <a:rPr lang="en-GB" sz="1200" dirty="0">
                <a:solidFill>
                  <a:schemeClr val="bg1">
                    <a:lumMod val="50000"/>
                  </a:schemeClr>
                </a:solidFill>
                <a:effectLst/>
              </a:rPr>
              <a:t> </a:t>
            </a:r>
          </a:p>
          <a:p>
            <a:endParaRPr lang="en-GB" dirty="0"/>
          </a:p>
        </p:txBody>
      </p:sp>
      <p:grpSp>
        <p:nvGrpSpPr>
          <p:cNvPr id="5" name="Group 4">
            <a:extLst>
              <a:ext uri="{FF2B5EF4-FFF2-40B4-BE49-F238E27FC236}">
                <a16:creationId xmlns:a16="http://schemas.microsoft.com/office/drawing/2014/main" id="{B6768180-55DC-FC7D-194F-133522D3361A}"/>
              </a:ext>
            </a:extLst>
          </p:cNvPr>
          <p:cNvGrpSpPr/>
          <p:nvPr/>
        </p:nvGrpSpPr>
        <p:grpSpPr>
          <a:xfrm>
            <a:off x="9933260" y="11656"/>
            <a:ext cx="2303606" cy="921610"/>
            <a:chOff x="2095471" y="3805227"/>
            <a:chExt cx="9208707" cy="3438525"/>
          </a:xfrm>
        </p:grpSpPr>
        <p:pic>
          <p:nvPicPr>
            <p:cNvPr id="15" name="Picture 2" descr="50+ Salon Window Display Stock Illustrations, Royalty-Free Vector Graphics  &amp; Clip Art - iStock">
              <a:extLst>
                <a:ext uri="{FF2B5EF4-FFF2-40B4-BE49-F238E27FC236}">
                  <a16:creationId xmlns:a16="http://schemas.microsoft.com/office/drawing/2014/main" id="{47AEE441-35A9-0DA2-DD2F-1D6CD82DC91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group of people sitting on a blue letter&#10;&#10;Description automatically generated">
              <a:extLst>
                <a:ext uri="{FF2B5EF4-FFF2-40B4-BE49-F238E27FC236}">
                  <a16:creationId xmlns:a16="http://schemas.microsoft.com/office/drawing/2014/main" id="{404B0B72-0913-216B-5362-28620E884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spTree>
    <p:extLst>
      <p:ext uri="{BB962C8B-B14F-4D97-AF65-F5344CB8AC3E}">
        <p14:creationId xmlns:p14="http://schemas.microsoft.com/office/powerpoint/2010/main" val="2672761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1" y="127819"/>
            <a:ext cx="6327648"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Strategic Location Analysis</a:t>
            </a:r>
            <a:endParaRPr lang="en-GB" dirty="0">
              <a:solidFill>
                <a:schemeClr val="bg1"/>
              </a:solidFill>
            </a:endParaRPr>
          </a:p>
        </p:txBody>
      </p:sp>
      <p:sp>
        <p:nvSpPr>
          <p:cNvPr id="2" name="TextBox 1">
            <a:extLst>
              <a:ext uri="{FF2B5EF4-FFF2-40B4-BE49-F238E27FC236}">
                <a16:creationId xmlns:a16="http://schemas.microsoft.com/office/drawing/2014/main" id="{340306E1-08EC-0901-8D7F-567C3316F40C}"/>
              </a:ext>
            </a:extLst>
          </p:cNvPr>
          <p:cNvSpPr txBox="1"/>
          <p:nvPr/>
        </p:nvSpPr>
        <p:spPr>
          <a:xfrm>
            <a:off x="152887" y="1306879"/>
            <a:ext cx="12173472" cy="1477328"/>
          </a:xfrm>
          <a:prstGeom prst="rect">
            <a:avLst/>
          </a:prstGeom>
          <a:noFill/>
        </p:spPr>
        <p:txBody>
          <a:bodyPr wrap="square">
            <a:spAutoFit/>
          </a:bodyPr>
          <a:lstStyle/>
          <a:p>
            <a:pPr marL="396875">
              <a:buClr>
                <a:srgbClr val="E18D9D"/>
              </a:buClr>
              <a:buSzPct val="125000"/>
              <a:tabLst>
                <a:tab pos="396875" algn="l"/>
              </a:tabLst>
            </a:pPr>
            <a:r>
              <a:rPr lang="en-GB" sz="1800" dirty="0">
                <a:solidFill>
                  <a:schemeClr val="bg1">
                    <a:lumMod val="50000"/>
                  </a:schemeClr>
                </a:solidFill>
              </a:rPr>
              <a:t>Mapping metro stations in the area serves the following purpose in market analysis:</a:t>
            </a:r>
          </a:p>
          <a:p>
            <a:pPr marL="396875">
              <a:buClr>
                <a:srgbClr val="E18D9D"/>
              </a:buClr>
              <a:buSzPct val="125000"/>
              <a:tabLst>
                <a:tab pos="396875" algn="l"/>
              </a:tabLst>
            </a:pPr>
            <a:endParaRPr lang="en-GB" sz="1800" dirty="0">
              <a:solidFill>
                <a:schemeClr val="bg1">
                  <a:lumMod val="50000"/>
                </a:schemeClr>
              </a:solidFill>
            </a:endParaRPr>
          </a:p>
          <a:p>
            <a:pPr marL="396875">
              <a:buClr>
                <a:srgbClr val="E18D9D"/>
              </a:buClr>
              <a:buSzPct val="125000"/>
              <a:tabLst>
                <a:tab pos="396875" algn="l"/>
              </a:tabLst>
            </a:pPr>
            <a:endParaRPr lang="en-US" sz="1800" dirty="0">
              <a:solidFill>
                <a:schemeClr val="bg1">
                  <a:lumMod val="50000"/>
                </a:schemeClr>
              </a:solidFill>
            </a:endParaRPr>
          </a:p>
          <a:p>
            <a:pPr marL="396875">
              <a:buClr>
                <a:srgbClr val="E18D9D"/>
              </a:buClr>
              <a:buSzPct val="125000"/>
              <a:tabLst>
                <a:tab pos="396875" algn="l"/>
              </a:tabLst>
            </a:pPr>
            <a:endParaRPr lang="en-US" sz="1800" dirty="0">
              <a:solidFill>
                <a:schemeClr val="tx1">
                  <a:lumMod val="75000"/>
                  <a:lumOff val="25000"/>
                </a:schemeClr>
              </a:solidFill>
            </a:endParaRPr>
          </a:p>
          <a:p>
            <a:pPr marL="396875">
              <a:buClr>
                <a:srgbClr val="E18D9D"/>
              </a:buClr>
              <a:buSzPct val="125000"/>
              <a:tabLst>
                <a:tab pos="396875" algn="l"/>
              </a:tabLst>
            </a:pPr>
            <a:endParaRPr lang="en-US" sz="1800" dirty="0">
              <a:solidFill>
                <a:schemeClr val="tx1">
                  <a:lumMod val="75000"/>
                  <a:lumOff val="25000"/>
                </a:schemeClr>
              </a:solidFill>
            </a:endParaRPr>
          </a:p>
        </p:txBody>
      </p:sp>
      <p:grpSp>
        <p:nvGrpSpPr>
          <p:cNvPr id="14" name="Group 13">
            <a:extLst>
              <a:ext uri="{FF2B5EF4-FFF2-40B4-BE49-F238E27FC236}">
                <a16:creationId xmlns:a16="http://schemas.microsoft.com/office/drawing/2014/main" id="{3506A8F9-4CA1-1547-B26A-B898C58E8627}"/>
              </a:ext>
            </a:extLst>
          </p:cNvPr>
          <p:cNvGrpSpPr/>
          <p:nvPr/>
        </p:nvGrpSpPr>
        <p:grpSpPr>
          <a:xfrm>
            <a:off x="243783" y="1948645"/>
            <a:ext cx="11321119" cy="4033256"/>
            <a:chOff x="-182393" y="1550180"/>
            <a:chExt cx="11321119" cy="4033256"/>
          </a:xfrm>
        </p:grpSpPr>
        <p:sp>
          <p:nvSpPr>
            <p:cNvPr id="6" name="TextBox 5">
              <a:extLst>
                <a:ext uri="{FF2B5EF4-FFF2-40B4-BE49-F238E27FC236}">
                  <a16:creationId xmlns:a16="http://schemas.microsoft.com/office/drawing/2014/main" id="{4DCE2831-44D8-67B6-D24E-D77CF5C08CB3}"/>
                </a:ext>
              </a:extLst>
            </p:cNvPr>
            <p:cNvSpPr txBox="1"/>
            <p:nvPr/>
          </p:nvSpPr>
          <p:spPr>
            <a:xfrm>
              <a:off x="-182393" y="1584414"/>
              <a:ext cx="3616257" cy="1908215"/>
            </a:xfrm>
            <a:prstGeom prst="rect">
              <a:avLst/>
            </a:prstGeom>
            <a:noFill/>
          </p:spPr>
          <p:txBody>
            <a:bodyPr wrap="square" rtlCol="0">
              <a:spAutoFit/>
            </a:bodyPr>
            <a:lstStyle/>
            <a:p>
              <a:pPr marL="396875">
                <a:buClr>
                  <a:srgbClr val="E18D9D"/>
                </a:buClr>
                <a:buSzPct val="125000"/>
                <a:tabLst>
                  <a:tab pos="396875" algn="l"/>
                </a:tabLst>
              </a:pPr>
              <a:r>
                <a:rPr lang="en-US" b="1" dirty="0">
                  <a:solidFill>
                    <a:srgbClr val="A07081"/>
                  </a:solidFill>
                </a:rPr>
                <a:t>Accessibility:</a:t>
              </a:r>
              <a:endParaRPr lang="en-US" sz="1800" dirty="0">
                <a:solidFill>
                  <a:schemeClr val="tx1">
                    <a:lumMod val="75000"/>
                    <a:lumOff val="25000"/>
                  </a:schemeClr>
                </a:solidFill>
              </a:endParaRPr>
            </a:p>
            <a:p>
              <a:pPr marL="396875">
                <a:buClr>
                  <a:srgbClr val="E18D9D"/>
                </a:buClr>
                <a:buSzPct val="125000"/>
                <a:tabLst>
                  <a:tab pos="396875" algn="l"/>
                </a:tabLst>
              </a:pPr>
              <a:r>
                <a:rPr lang="en-US" sz="1600" dirty="0">
                  <a:solidFill>
                    <a:schemeClr val="bg1">
                      <a:lumMod val="50000"/>
                    </a:schemeClr>
                  </a:solidFill>
                </a:rPr>
                <a:t>Proximity to metro stations can enhance the accessibility of your beauty salon, attracting customers who rely on public transportation.</a:t>
              </a:r>
            </a:p>
            <a:p>
              <a:pPr marL="396875">
                <a:buClr>
                  <a:srgbClr val="E18D9D"/>
                </a:buClr>
                <a:buSzPct val="125000"/>
                <a:tabLst>
                  <a:tab pos="396875" algn="l"/>
                </a:tabLst>
              </a:pPr>
              <a:endParaRPr lang="en-US" sz="1800" dirty="0">
                <a:solidFill>
                  <a:schemeClr val="tx1">
                    <a:lumMod val="75000"/>
                    <a:lumOff val="25000"/>
                  </a:schemeClr>
                </a:solidFill>
              </a:endParaRPr>
            </a:p>
            <a:p>
              <a:endParaRPr lang="en-GB" dirty="0"/>
            </a:p>
          </p:txBody>
        </p:sp>
        <p:sp>
          <p:nvSpPr>
            <p:cNvPr id="7" name="TextBox 6">
              <a:extLst>
                <a:ext uri="{FF2B5EF4-FFF2-40B4-BE49-F238E27FC236}">
                  <a16:creationId xmlns:a16="http://schemas.microsoft.com/office/drawing/2014/main" id="{DEAEE7C3-C610-F131-2551-1B7FBDD146E2}"/>
                </a:ext>
              </a:extLst>
            </p:cNvPr>
            <p:cNvSpPr txBox="1"/>
            <p:nvPr/>
          </p:nvSpPr>
          <p:spPr>
            <a:xfrm>
              <a:off x="3670039" y="1578059"/>
              <a:ext cx="3616257" cy="2154436"/>
            </a:xfrm>
            <a:prstGeom prst="rect">
              <a:avLst/>
            </a:prstGeom>
            <a:noFill/>
          </p:spPr>
          <p:txBody>
            <a:bodyPr wrap="square" rtlCol="0">
              <a:spAutoFit/>
            </a:bodyPr>
            <a:lstStyle/>
            <a:p>
              <a:pPr marL="396875">
                <a:buClr>
                  <a:srgbClr val="E18D9D"/>
                </a:buClr>
                <a:buSzPct val="125000"/>
                <a:tabLst>
                  <a:tab pos="396875" algn="l"/>
                </a:tabLst>
              </a:pPr>
              <a:r>
                <a:rPr lang="en-US" b="1" dirty="0">
                  <a:solidFill>
                    <a:srgbClr val="A07081"/>
                  </a:solidFill>
                </a:rPr>
                <a:t>Foot Traffic:</a:t>
              </a:r>
              <a:endParaRPr lang="en-US" sz="1800" dirty="0">
                <a:solidFill>
                  <a:schemeClr val="tx1">
                    <a:lumMod val="75000"/>
                    <a:lumOff val="25000"/>
                  </a:schemeClr>
                </a:solidFill>
              </a:endParaRPr>
            </a:p>
            <a:p>
              <a:pPr marL="396875">
                <a:buClr>
                  <a:srgbClr val="E18D9D"/>
                </a:buClr>
                <a:buSzPct val="125000"/>
                <a:tabLst>
                  <a:tab pos="396875" algn="l"/>
                </a:tabLst>
              </a:pPr>
              <a:r>
                <a:rPr lang="en-US" sz="1600" dirty="0">
                  <a:solidFill>
                    <a:schemeClr val="bg1">
                      <a:lumMod val="50000"/>
                    </a:schemeClr>
                  </a:solidFill>
                </a:rPr>
                <a:t>Areas around metro stations often experience high foot traffic, providing increased visibility for your salon and potential walk-in customers.</a:t>
              </a:r>
            </a:p>
            <a:p>
              <a:pPr marL="396875">
                <a:buClr>
                  <a:srgbClr val="E18D9D"/>
                </a:buClr>
                <a:buSzPct val="125000"/>
                <a:tabLst>
                  <a:tab pos="396875" algn="l"/>
                </a:tabLst>
              </a:pPr>
              <a:endParaRPr lang="en-US" sz="1800" dirty="0">
                <a:solidFill>
                  <a:schemeClr val="tx1">
                    <a:lumMod val="75000"/>
                    <a:lumOff val="25000"/>
                  </a:schemeClr>
                </a:solidFill>
              </a:endParaRPr>
            </a:p>
            <a:p>
              <a:endParaRPr lang="en-GB" dirty="0"/>
            </a:p>
          </p:txBody>
        </p:sp>
        <p:sp>
          <p:nvSpPr>
            <p:cNvPr id="10" name="TextBox 9">
              <a:extLst>
                <a:ext uri="{FF2B5EF4-FFF2-40B4-BE49-F238E27FC236}">
                  <a16:creationId xmlns:a16="http://schemas.microsoft.com/office/drawing/2014/main" id="{847EEC4A-D804-9E3A-879F-BDD17E9A30BF}"/>
                </a:ext>
              </a:extLst>
            </p:cNvPr>
            <p:cNvSpPr txBox="1"/>
            <p:nvPr/>
          </p:nvSpPr>
          <p:spPr>
            <a:xfrm>
              <a:off x="7522471" y="1550180"/>
              <a:ext cx="3616255" cy="1631216"/>
            </a:xfrm>
            <a:prstGeom prst="rect">
              <a:avLst/>
            </a:prstGeom>
            <a:noFill/>
          </p:spPr>
          <p:txBody>
            <a:bodyPr wrap="square" rtlCol="0">
              <a:spAutoFit/>
            </a:bodyPr>
            <a:lstStyle/>
            <a:p>
              <a:pPr marL="396875">
                <a:buClr>
                  <a:srgbClr val="E18D9D"/>
                </a:buClr>
                <a:buSzPct val="125000"/>
                <a:tabLst>
                  <a:tab pos="396875" algn="l"/>
                </a:tabLst>
              </a:pPr>
              <a:r>
                <a:rPr lang="en-US" b="1" dirty="0">
                  <a:solidFill>
                    <a:srgbClr val="A07081"/>
                  </a:solidFill>
                </a:rPr>
                <a:t>Demographic Diversity:</a:t>
              </a:r>
              <a:endParaRPr lang="en-US" sz="1800" dirty="0">
                <a:solidFill>
                  <a:schemeClr val="tx1">
                    <a:lumMod val="75000"/>
                    <a:lumOff val="25000"/>
                  </a:schemeClr>
                </a:solidFill>
              </a:endParaRPr>
            </a:p>
            <a:p>
              <a:pPr marL="396875">
                <a:buClr>
                  <a:srgbClr val="E18D9D"/>
                </a:buClr>
                <a:buSzPct val="125000"/>
                <a:tabLst>
                  <a:tab pos="396875" algn="l"/>
                </a:tabLst>
              </a:pPr>
              <a:r>
                <a:rPr lang="en-US" sz="1600" dirty="0">
                  <a:solidFill>
                    <a:schemeClr val="bg1">
                      <a:lumMod val="50000"/>
                    </a:schemeClr>
                  </a:solidFill>
                </a:rPr>
                <a:t>Metro stations serve a diverse range of people, potentially exposing your salon to a broad customer demographic.</a:t>
              </a:r>
            </a:p>
            <a:p>
              <a:endParaRPr lang="en-GB" dirty="0"/>
            </a:p>
          </p:txBody>
        </p:sp>
        <p:sp>
          <p:nvSpPr>
            <p:cNvPr id="11" name="TextBox 10">
              <a:extLst>
                <a:ext uri="{FF2B5EF4-FFF2-40B4-BE49-F238E27FC236}">
                  <a16:creationId xmlns:a16="http://schemas.microsoft.com/office/drawing/2014/main" id="{487AE085-C52A-476C-1FFD-8547A2A713A4}"/>
                </a:ext>
              </a:extLst>
            </p:cNvPr>
            <p:cNvSpPr txBox="1"/>
            <p:nvPr/>
          </p:nvSpPr>
          <p:spPr>
            <a:xfrm>
              <a:off x="-182393" y="3682237"/>
              <a:ext cx="3616256" cy="1877437"/>
            </a:xfrm>
            <a:prstGeom prst="rect">
              <a:avLst/>
            </a:prstGeom>
            <a:noFill/>
          </p:spPr>
          <p:txBody>
            <a:bodyPr wrap="square" rtlCol="0">
              <a:spAutoFit/>
            </a:bodyPr>
            <a:lstStyle/>
            <a:p>
              <a:pPr marL="396875">
                <a:buClr>
                  <a:srgbClr val="E18D9D"/>
                </a:buClr>
                <a:buSzPct val="125000"/>
                <a:tabLst>
                  <a:tab pos="396875" algn="l"/>
                </a:tabLst>
              </a:pPr>
              <a:r>
                <a:rPr lang="en-US" b="1" dirty="0">
                  <a:solidFill>
                    <a:srgbClr val="A07081"/>
                  </a:solidFill>
                </a:rPr>
                <a:t>Competitor Analysis:</a:t>
              </a:r>
              <a:endParaRPr lang="en-US" sz="1800" dirty="0">
                <a:solidFill>
                  <a:schemeClr val="tx1">
                    <a:lumMod val="75000"/>
                    <a:lumOff val="25000"/>
                  </a:schemeClr>
                </a:solidFill>
              </a:endParaRPr>
            </a:p>
            <a:p>
              <a:pPr marL="396875">
                <a:buClr>
                  <a:srgbClr val="E18D9D"/>
                </a:buClr>
                <a:buSzPct val="125000"/>
                <a:tabLst>
                  <a:tab pos="396875" algn="l"/>
                </a:tabLst>
              </a:pPr>
              <a:r>
                <a:rPr lang="en-US" sz="1600" dirty="0">
                  <a:solidFill>
                    <a:schemeClr val="bg1">
                      <a:lumMod val="50000"/>
                    </a:schemeClr>
                  </a:solidFill>
                </a:rPr>
                <a:t>Mapping metro stations allows you to analyze the competitive landscape in the vicinity, helping you identify areas with fewer competing beauty salons.</a:t>
              </a:r>
            </a:p>
            <a:p>
              <a:endParaRPr lang="en-GB" dirty="0"/>
            </a:p>
          </p:txBody>
        </p:sp>
        <p:sp>
          <p:nvSpPr>
            <p:cNvPr id="12" name="TextBox 11">
              <a:extLst>
                <a:ext uri="{FF2B5EF4-FFF2-40B4-BE49-F238E27FC236}">
                  <a16:creationId xmlns:a16="http://schemas.microsoft.com/office/drawing/2014/main" id="{FF9B994A-3BA7-00F2-2230-1EC07218843D}"/>
                </a:ext>
              </a:extLst>
            </p:cNvPr>
            <p:cNvSpPr txBox="1"/>
            <p:nvPr/>
          </p:nvSpPr>
          <p:spPr>
            <a:xfrm>
              <a:off x="7522467" y="3682237"/>
              <a:ext cx="3616254" cy="1631216"/>
            </a:xfrm>
            <a:prstGeom prst="rect">
              <a:avLst/>
            </a:prstGeom>
            <a:noFill/>
          </p:spPr>
          <p:txBody>
            <a:bodyPr wrap="square" rtlCol="0">
              <a:spAutoFit/>
            </a:bodyPr>
            <a:lstStyle/>
            <a:p>
              <a:pPr marL="396875">
                <a:buClr>
                  <a:srgbClr val="E18D9D"/>
                </a:buClr>
                <a:buSzPct val="125000"/>
                <a:tabLst>
                  <a:tab pos="396875" algn="l"/>
                </a:tabLst>
              </a:pPr>
              <a:r>
                <a:rPr lang="en-US" b="1" dirty="0">
                  <a:solidFill>
                    <a:srgbClr val="A07081"/>
                  </a:solidFill>
                </a:rPr>
                <a:t>Urban Development Indicators:</a:t>
              </a:r>
              <a:endParaRPr lang="en-US" sz="1800" dirty="0">
                <a:solidFill>
                  <a:schemeClr val="tx1">
                    <a:lumMod val="75000"/>
                    <a:lumOff val="25000"/>
                  </a:schemeClr>
                </a:solidFill>
              </a:endParaRPr>
            </a:p>
            <a:p>
              <a:pPr marL="396875">
                <a:buClr>
                  <a:srgbClr val="E18D9D"/>
                </a:buClr>
                <a:buSzPct val="125000"/>
                <a:tabLst>
                  <a:tab pos="396875" algn="l"/>
                </a:tabLst>
              </a:pPr>
              <a:r>
                <a:rPr lang="en-US" sz="1600" dirty="0">
                  <a:solidFill>
                    <a:schemeClr val="bg1">
                      <a:lumMod val="50000"/>
                    </a:schemeClr>
                  </a:solidFill>
                </a:rPr>
                <a:t>Metro stations are often situated in areas experiencing urban development and growth, which can be indicative of a flourishing market.</a:t>
              </a:r>
            </a:p>
            <a:p>
              <a:endParaRPr lang="en-GB" dirty="0"/>
            </a:p>
          </p:txBody>
        </p:sp>
        <p:sp>
          <p:nvSpPr>
            <p:cNvPr id="13" name="TextBox 12">
              <a:extLst>
                <a:ext uri="{FF2B5EF4-FFF2-40B4-BE49-F238E27FC236}">
                  <a16:creationId xmlns:a16="http://schemas.microsoft.com/office/drawing/2014/main" id="{29F01B1C-E960-7705-FC2C-EFAB1B77D069}"/>
                </a:ext>
              </a:extLst>
            </p:cNvPr>
            <p:cNvSpPr txBox="1"/>
            <p:nvPr/>
          </p:nvSpPr>
          <p:spPr>
            <a:xfrm>
              <a:off x="3670038" y="3429000"/>
              <a:ext cx="3616255" cy="2154436"/>
            </a:xfrm>
            <a:prstGeom prst="rect">
              <a:avLst/>
            </a:prstGeom>
            <a:noFill/>
          </p:spPr>
          <p:txBody>
            <a:bodyPr wrap="square" rtlCol="0">
              <a:spAutoFit/>
            </a:bodyPr>
            <a:lstStyle/>
            <a:p>
              <a:pPr marL="396875">
                <a:buClr>
                  <a:srgbClr val="E18D9D"/>
                </a:buClr>
                <a:buSzPct val="125000"/>
                <a:tabLst>
                  <a:tab pos="396875" algn="l"/>
                </a:tabLst>
              </a:pPr>
              <a:endParaRPr lang="en-US" sz="1800" dirty="0">
                <a:solidFill>
                  <a:schemeClr val="tx1">
                    <a:lumMod val="75000"/>
                    <a:lumOff val="25000"/>
                  </a:schemeClr>
                </a:solidFill>
              </a:endParaRPr>
            </a:p>
            <a:p>
              <a:pPr marL="396875">
                <a:buClr>
                  <a:srgbClr val="E18D9D"/>
                </a:buClr>
                <a:buSzPct val="125000"/>
                <a:tabLst>
                  <a:tab pos="396875" algn="l"/>
                </a:tabLst>
              </a:pPr>
              <a:r>
                <a:rPr lang="en-US" b="1" dirty="0">
                  <a:solidFill>
                    <a:srgbClr val="A07081"/>
                  </a:solidFill>
                </a:rPr>
                <a:t>Transportation Hubs:</a:t>
              </a:r>
              <a:endParaRPr lang="en-US" sz="1800" dirty="0">
                <a:solidFill>
                  <a:schemeClr val="tx1">
                    <a:lumMod val="75000"/>
                    <a:lumOff val="25000"/>
                  </a:schemeClr>
                </a:solidFill>
              </a:endParaRPr>
            </a:p>
            <a:p>
              <a:pPr marL="396875">
                <a:buClr>
                  <a:srgbClr val="E18D9D"/>
                </a:buClr>
                <a:buSzPct val="125000"/>
                <a:tabLst>
                  <a:tab pos="396875" algn="l"/>
                </a:tabLst>
              </a:pPr>
              <a:r>
                <a:rPr lang="en-US" sz="1600" dirty="0">
                  <a:solidFill>
                    <a:schemeClr val="bg1">
                      <a:lumMod val="50000"/>
                    </a:schemeClr>
                  </a:solidFill>
                </a:rPr>
                <a:t>Metro stations are central transportation hubs, making your salon easily accessible not only to residents but also to individuals from surrounding areas.</a:t>
              </a:r>
              <a:endParaRPr lang="en-GB" sz="1600" dirty="0">
                <a:solidFill>
                  <a:schemeClr val="bg1">
                    <a:lumMod val="50000"/>
                  </a:schemeClr>
                </a:solidFill>
              </a:endParaRPr>
            </a:p>
            <a:p>
              <a:endParaRPr lang="en-GB" dirty="0"/>
            </a:p>
          </p:txBody>
        </p:sp>
      </p:grpSp>
      <p:grpSp>
        <p:nvGrpSpPr>
          <p:cNvPr id="3" name="Group 2">
            <a:extLst>
              <a:ext uri="{FF2B5EF4-FFF2-40B4-BE49-F238E27FC236}">
                <a16:creationId xmlns:a16="http://schemas.microsoft.com/office/drawing/2014/main" id="{8314771C-ADC6-70B5-D734-4795C9561565}"/>
              </a:ext>
            </a:extLst>
          </p:cNvPr>
          <p:cNvGrpSpPr/>
          <p:nvPr/>
        </p:nvGrpSpPr>
        <p:grpSpPr>
          <a:xfrm>
            <a:off x="9933260" y="11656"/>
            <a:ext cx="2303606" cy="921610"/>
            <a:chOff x="2095471" y="3805227"/>
            <a:chExt cx="9208707" cy="3438525"/>
          </a:xfrm>
        </p:grpSpPr>
        <p:pic>
          <p:nvPicPr>
            <p:cNvPr id="5" name="Picture 2" descr="50+ Salon Window Display Stock Illustrations, Royalty-Free Vector Graphics  &amp; Clip Art - iStock">
              <a:extLst>
                <a:ext uri="{FF2B5EF4-FFF2-40B4-BE49-F238E27FC236}">
                  <a16:creationId xmlns:a16="http://schemas.microsoft.com/office/drawing/2014/main" id="{3F76FAEB-190C-99F6-2898-99939443173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group of people sitting on a blue letter&#10;&#10;Description automatically generated">
              <a:extLst>
                <a:ext uri="{FF2B5EF4-FFF2-40B4-BE49-F238E27FC236}">
                  <a16:creationId xmlns:a16="http://schemas.microsoft.com/office/drawing/2014/main" id="{3F6FF390-6DA8-7092-F97B-EE46F24FCA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spTree>
    <p:extLst>
      <p:ext uri="{BB962C8B-B14F-4D97-AF65-F5344CB8AC3E}">
        <p14:creationId xmlns:p14="http://schemas.microsoft.com/office/powerpoint/2010/main" val="882172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1" y="127819"/>
            <a:ext cx="6327648"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Strategic Location Analysis</a:t>
            </a:r>
            <a:endParaRPr lang="en-GB" dirty="0">
              <a:solidFill>
                <a:schemeClr val="bg1"/>
              </a:solidFill>
            </a:endParaRPr>
          </a:p>
        </p:txBody>
      </p:sp>
      <p:sp>
        <p:nvSpPr>
          <p:cNvPr id="2" name="TextBox 1">
            <a:extLst>
              <a:ext uri="{FF2B5EF4-FFF2-40B4-BE49-F238E27FC236}">
                <a16:creationId xmlns:a16="http://schemas.microsoft.com/office/drawing/2014/main" id="{340306E1-08EC-0901-8D7F-567C3316F40C}"/>
              </a:ext>
            </a:extLst>
          </p:cNvPr>
          <p:cNvSpPr txBox="1"/>
          <p:nvPr/>
        </p:nvSpPr>
        <p:spPr>
          <a:xfrm>
            <a:off x="243783" y="1313372"/>
            <a:ext cx="12173472" cy="1477328"/>
          </a:xfrm>
          <a:prstGeom prst="rect">
            <a:avLst/>
          </a:prstGeom>
          <a:noFill/>
        </p:spPr>
        <p:txBody>
          <a:bodyPr wrap="square">
            <a:spAutoFit/>
          </a:bodyPr>
          <a:lstStyle/>
          <a:p>
            <a:pPr marL="396875">
              <a:buClr>
                <a:srgbClr val="E18D9D"/>
              </a:buClr>
              <a:buSzPct val="125000"/>
              <a:tabLst>
                <a:tab pos="396875" algn="l"/>
              </a:tabLst>
            </a:pPr>
            <a:r>
              <a:rPr lang="en-GB" sz="1800" dirty="0">
                <a:solidFill>
                  <a:schemeClr val="bg1">
                    <a:lumMod val="50000"/>
                  </a:schemeClr>
                </a:solidFill>
              </a:rPr>
              <a:t>Mapping potential supplier in the area serves the following purpose in market analysis:</a:t>
            </a:r>
          </a:p>
          <a:p>
            <a:pPr marL="396875">
              <a:buClr>
                <a:srgbClr val="E18D9D"/>
              </a:buClr>
              <a:buSzPct val="125000"/>
              <a:tabLst>
                <a:tab pos="396875" algn="l"/>
              </a:tabLst>
            </a:pPr>
            <a:endParaRPr lang="en-GB" sz="1800" dirty="0">
              <a:solidFill>
                <a:schemeClr val="bg1">
                  <a:lumMod val="50000"/>
                </a:schemeClr>
              </a:solidFill>
            </a:endParaRPr>
          </a:p>
          <a:p>
            <a:pPr marL="396875">
              <a:buClr>
                <a:srgbClr val="E18D9D"/>
              </a:buClr>
              <a:buSzPct val="125000"/>
              <a:tabLst>
                <a:tab pos="396875" algn="l"/>
              </a:tabLst>
            </a:pPr>
            <a:endParaRPr lang="en-US" sz="1800" dirty="0">
              <a:solidFill>
                <a:schemeClr val="tx1">
                  <a:lumMod val="75000"/>
                  <a:lumOff val="25000"/>
                </a:schemeClr>
              </a:solidFill>
            </a:endParaRPr>
          </a:p>
          <a:p>
            <a:pPr marL="396875">
              <a:buClr>
                <a:srgbClr val="E18D9D"/>
              </a:buClr>
              <a:buSzPct val="125000"/>
              <a:tabLst>
                <a:tab pos="396875" algn="l"/>
              </a:tabLst>
            </a:pPr>
            <a:endParaRPr lang="en-US" sz="1800" dirty="0">
              <a:solidFill>
                <a:schemeClr val="tx1">
                  <a:lumMod val="75000"/>
                  <a:lumOff val="25000"/>
                </a:schemeClr>
              </a:solidFill>
            </a:endParaRPr>
          </a:p>
          <a:p>
            <a:pPr marL="396875">
              <a:buClr>
                <a:srgbClr val="E18D9D"/>
              </a:buClr>
              <a:buSzPct val="125000"/>
              <a:tabLst>
                <a:tab pos="396875" algn="l"/>
              </a:tabLst>
            </a:pPr>
            <a:endParaRPr lang="en-US" sz="1800" dirty="0">
              <a:solidFill>
                <a:schemeClr val="tx1">
                  <a:lumMod val="75000"/>
                  <a:lumOff val="25000"/>
                </a:schemeClr>
              </a:solidFill>
            </a:endParaRPr>
          </a:p>
        </p:txBody>
      </p:sp>
      <p:grpSp>
        <p:nvGrpSpPr>
          <p:cNvPr id="14" name="Group 13">
            <a:extLst>
              <a:ext uri="{FF2B5EF4-FFF2-40B4-BE49-F238E27FC236}">
                <a16:creationId xmlns:a16="http://schemas.microsoft.com/office/drawing/2014/main" id="{3506A8F9-4CA1-1547-B26A-B898C58E8627}"/>
              </a:ext>
            </a:extLst>
          </p:cNvPr>
          <p:cNvGrpSpPr/>
          <p:nvPr/>
        </p:nvGrpSpPr>
        <p:grpSpPr>
          <a:xfrm>
            <a:off x="243783" y="1948645"/>
            <a:ext cx="11321119" cy="2369880"/>
            <a:chOff x="-182393" y="1550180"/>
            <a:chExt cx="11321119" cy="2369880"/>
          </a:xfrm>
        </p:grpSpPr>
        <p:sp>
          <p:nvSpPr>
            <p:cNvPr id="6" name="TextBox 5">
              <a:extLst>
                <a:ext uri="{FF2B5EF4-FFF2-40B4-BE49-F238E27FC236}">
                  <a16:creationId xmlns:a16="http://schemas.microsoft.com/office/drawing/2014/main" id="{4DCE2831-44D8-67B6-D24E-D77CF5C08CB3}"/>
                </a:ext>
              </a:extLst>
            </p:cNvPr>
            <p:cNvSpPr txBox="1"/>
            <p:nvPr/>
          </p:nvSpPr>
          <p:spPr>
            <a:xfrm>
              <a:off x="-182393" y="1550180"/>
              <a:ext cx="3616257" cy="2369880"/>
            </a:xfrm>
            <a:prstGeom prst="rect">
              <a:avLst/>
            </a:prstGeom>
            <a:noFill/>
          </p:spPr>
          <p:txBody>
            <a:bodyPr wrap="square" rtlCol="0">
              <a:spAutoFit/>
            </a:bodyPr>
            <a:lstStyle/>
            <a:p>
              <a:pPr marL="396875">
                <a:buClr>
                  <a:srgbClr val="E18D9D"/>
                </a:buClr>
                <a:buSzPct val="125000"/>
                <a:tabLst>
                  <a:tab pos="396875" algn="l"/>
                </a:tabLst>
              </a:pPr>
              <a:r>
                <a:rPr lang="en-US" b="1" dirty="0">
                  <a:solidFill>
                    <a:srgbClr val="A07081"/>
                  </a:solidFill>
                </a:rPr>
                <a:t>Supply Chain Optimization:</a:t>
              </a:r>
            </a:p>
            <a:p>
              <a:pPr marL="396875">
                <a:buClr>
                  <a:srgbClr val="E18D9D"/>
                </a:buClr>
                <a:buSzPct val="125000"/>
                <a:tabLst>
                  <a:tab pos="396875" algn="l"/>
                </a:tabLst>
              </a:pPr>
              <a:r>
                <a:rPr lang="en-US" sz="1600" b="0" i="0" dirty="0">
                  <a:solidFill>
                    <a:schemeClr val="bg1">
                      <a:lumMod val="50000"/>
                    </a:schemeClr>
                  </a:solidFill>
                  <a:effectLst/>
                </a:rPr>
                <a:t>Mapping potential suppliers helps businesses optimize their supply chain by identifying suppliers in close proximity to their operations. This can lead to reduced transportation costs and improved logistics efficiency.</a:t>
              </a:r>
              <a:endParaRPr lang="en-US" sz="1600" dirty="0">
                <a:solidFill>
                  <a:schemeClr val="bg1">
                    <a:lumMod val="50000"/>
                  </a:schemeClr>
                </a:solidFill>
              </a:endParaRPr>
            </a:p>
            <a:p>
              <a:endParaRPr lang="en-GB" dirty="0"/>
            </a:p>
          </p:txBody>
        </p:sp>
        <p:sp>
          <p:nvSpPr>
            <p:cNvPr id="7" name="TextBox 6">
              <a:extLst>
                <a:ext uri="{FF2B5EF4-FFF2-40B4-BE49-F238E27FC236}">
                  <a16:creationId xmlns:a16="http://schemas.microsoft.com/office/drawing/2014/main" id="{DEAEE7C3-C610-F131-2551-1B7FBDD146E2}"/>
                </a:ext>
              </a:extLst>
            </p:cNvPr>
            <p:cNvSpPr txBox="1"/>
            <p:nvPr/>
          </p:nvSpPr>
          <p:spPr>
            <a:xfrm>
              <a:off x="3670039" y="1550180"/>
              <a:ext cx="3616257" cy="2369880"/>
            </a:xfrm>
            <a:prstGeom prst="rect">
              <a:avLst/>
            </a:prstGeom>
            <a:noFill/>
          </p:spPr>
          <p:txBody>
            <a:bodyPr wrap="square" rtlCol="0">
              <a:spAutoFit/>
            </a:bodyPr>
            <a:lstStyle/>
            <a:p>
              <a:pPr marL="396875">
                <a:buClr>
                  <a:srgbClr val="E18D9D"/>
                </a:buClr>
                <a:buSzPct val="125000"/>
                <a:tabLst>
                  <a:tab pos="396875" algn="l"/>
                </a:tabLst>
              </a:pPr>
              <a:r>
                <a:rPr lang="en-US" b="1" dirty="0">
                  <a:solidFill>
                    <a:srgbClr val="A07081"/>
                  </a:solidFill>
                </a:rPr>
                <a:t>Market Expansion Strategies:</a:t>
              </a:r>
            </a:p>
            <a:p>
              <a:pPr marL="396875">
                <a:buClr>
                  <a:srgbClr val="E18D9D"/>
                </a:buClr>
                <a:buSzPct val="125000"/>
                <a:tabLst>
                  <a:tab pos="396875" algn="l"/>
                </a:tabLst>
              </a:pPr>
              <a:r>
                <a:rPr lang="en-US" sz="1600" dirty="0">
                  <a:solidFill>
                    <a:schemeClr val="bg1">
                      <a:lumMod val="50000"/>
                    </a:schemeClr>
                  </a:solidFill>
                </a:rPr>
                <a:t>Mapping suppliers is essential when considering market expansion. It helps businesses evaluate the availability of suppliers in new geographic areas, supporting informed decisions about entering new markets.</a:t>
              </a:r>
            </a:p>
            <a:p>
              <a:endParaRPr lang="en-GB" dirty="0"/>
            </a:p>
          </p:txBody>
        </p:sp>
        <p:sp>
          <p:nvSpPr>
            <p:cNvPr id="10" name="TextBox 9">
              <a:extLst>
                <a:ext uri="{FF2B5EF4-FFF2-40B4-BE49-F238E27FC236}">
                  <a16:creationId xmlns:a16="http://schemas.microsoft.com/office/drawing/2014/main" id="{847EEC4A-D804-9E3A-879F-BDD17E9A30BF}"/>
                </a:ext>
              </a:extLst>
            </p:cNvPr>
            <p:cNvSpPr txBox="1"/>
            <p:nvPr/>
          </p:nvSpPr>
          <p:spPr>
            <a:xfrm>
              <a:off x="7522471" y="1550180"/>
              <a:ext cx="3616255" cy="1846659"/>
            </a:xfrm>
            <a:prstGeom prst="rect">
              <a:avLst/>
            </a:prstGeom>
            <a:noFill/>
          </p:spPr>
          <p:txBody>
            <a:bodyPr wrap="square" rtlCol="0">
              <a:spAutoFit/>
            </a:bodyPr>
            <a:lstStyle/>
            <a:p>
              <a:pPr marL="396875">
                <a:buClr>
                  <a:srgbClr val="E18D9D"/>
                </a:buClr>
                <a:buSzPct val="125000"/>
                <a:tabLst>
                  <a:tab pos="396875" algn="l"/>
                </a:tabLst>
              </a:pPr>
              <a:r>
                <a:rPr lang="en-US" b="1" dirty="0">
                  <a:solidFill>
                    <a:srgbClr val="A07081"/>
                  </a:solidFill>
                </a:rPr>
                <a:t>Negotiation Leverage:</a:t>
              </a:r>
            </a:p>
            <a:p>
              <a:pPr marL="396875">
                <a:buClr>
                  <a:srgbClr val="E18D9D"/>
                </a:buClr>
                <a:buSzPct val="125000"/>
                <a:tabLst>
                  <a:tab pos="396875" algn="l"/>
                </a:tabLst>
              </a:pPr>
              <a:r>
                <a:rPr lang="en-US" sz="1600" dirty="0">
                  <a:solidFill>
                    <a:schemeClr val="bg1">
                      <a:lumMod val="50000"/>
                    </a:schemeClr>
                  </a:solidFill>
                </a:rPr>
                <a:t>Businesses can use the information gathered from mapping potential suppliers to negotiate favorable terms. Knowledge of local suppliers and market conditions enhances negotiating leverage.</a:t>
              </a:r>
              <a:endParaRPr lang="en-GB" sz="1600" dirty="0">
                <a:solidFill>
                  <a:schemeClr val="bg1">
                    <a:lumMod val="50000"/>
                  </a:schemeClr>
                </a:solidFill>
              </a:endParaRPr>
            </a:p>
          </p:txBody>
        </p:sp>
      </p:grpSp>
      <p:grpSp>
        <p:nvGrpSpPr>
          <p:cNvPr id="3" name="Group 2">
            <a:extLst>
              <a:ext uri="{FF2B5EF4-FFF2-40B4-BE49-F238E27FC236}">
                <a16:creationId xmlns:a16="http://schemas.microsoft.com/office/drawing/2014/main" id="{3228D568-F8F6-753F-A54A-F08C8C07DC15}"/>
              </a:ext>
            </a:extLst>
          </p:cNvPr>
          <p:cNvGrpSpPr/>
          <p:nvPr/>
        </p:nvGrpSpPr>
        <p:grpSpPr>
          <a:xfrm>
            <a:off x="9933260" y="11656"/>
            <a:ext cx="2303606" cy="921610"/>
            <a:chOff x="2095471" y="3805227"/>
            <a:chExt cx="9208707" cy="3438525"/>
          </a:xfrm>
        </p:grpSpPr>
        <p:pic>
          <p:nvPicPr>
            <p:cNvPr id="5" name="Picture 2" descr="50+ Salon Window Display Stock Illustrations, Royalty-Free Vector Graphics  &amp; Clip Art - iStock">
              <a:extLst>
                <a:ext uri="{FF2B5EF4-FFF2-40B4-BE49-F238E27FC236}">
                  <a16:creationId xmlns:a16="http://schemas.microsoft.com/office/drawing/2014/main" id="{AD860034-3D21-24C7-DF3F-0440122339C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group of people sitting on a blue letter&#10;&#10;Description automatically generated">
              <a:extLst>
                <a:ext uri="{FF2B5EF4-FFF2-40B4-BE49-F238E27FC236}">
                  <a16:creationId xmlns:a16="http://schemas.microsoft.com/office/drawing/2014/main" id="{9A15E611-46A2-73E3-FC4C-59BF53A144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spTree>
    <p:extLst>
      <p:ext uri="{BB962C8B-B14F-4D97-AF65-F5344CB8AC3E}">
        <p14:creationId xmlns:p14="http://schemas.microsoft.com/office/powerpoint/2010/main" val="3599161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CE0FF-FC0F-91B7-CBAF-1857E326AEF5}"/>
              </a:ext>
            </a:extLst>
          </p:cNvPr>
          <p:cNvSpPr>
            <a:spLocks noGrp="1"/>
          </p:cNvSpPr>
          <p:nvPr>
            <p:ph type="ctrTitle"/>
          </p:nvPr>
        </p:nvSpPr>
        <p:spPr/>
        <p:txBody>
          <a:bodyPr>
            <a:normAutofit/>
          </a:bodyPr>
          <a:lstStyle/>
          <a:p>
            <a:r>
              <a:rPr lang="en-GB" dirty="0">
                <a:solidFill>
                  <a:srgbClr val="5D2719"/>
                </a:solidFill>
              </a:rPr>
              <a:t>Market Analysis Using ArcGIS Online</a:t>
            </a:r>
          </a:p>
        </p:txBody>
      </p:sp>
      <p:grpSp>
        <p:nvGrpSpPr>
          <p:cNvPr id="9" name="Group 8">
            <a:extLst>
              <a:ext uri="{FF2B5EF4-FFF2-40B4-BE49-F238E27FC236}">
                <a16:creationId xmlns:a16="http://schemas.microsoft.com/office/drawing/2014/main" id="{B96BDE94-CC83-F134-9159-5F1E1B71DF89}"/>
              </a:ext>
            </a:extLst>
          </p:cNvPr>
          <p:cNvGrpSpPr/>
          <p:nvPr/>
        </p:nvGrpSpPr>
        <p:grpSpPr>
          <a:xfrm>
            <a:off x="2221992" y="3895344"/>
            <a:ext cx="9208707" cy="3438525"/>
            <a:chOff x="2095471" y="3805227"/>
            <a:chExt cx="9208707" cy="3438525"/>
          </a:xfrm>
        </p:grpSpPr>
        <p:pic>
          <p:nvPicPr>
            <p:cNvPr id="1026" name="Picture 2" descr="50+ Salon Window Display Stock Illustrations, Royalty-Free Vector Graphics  &amp; Clip Art - iStock">
              <a:extLst>
                <a:ext uri="{FF2B5EF4-FFF2-40B4-BE49-F238E27FC236}">
                  <a16:creationId xmlns:a16="http://schemas.microsoft.com/office/drawing/2014/main" id="{FD735503-3702-D54B-BF86-7BFBBB9DE09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oup of people sitting on a blue letter&#10;&#10;Description automatically generated">
              <a:extLst>
                <a:ext uri="{FF2B5EF4-FFF2-40B4-BE49-F238E27FC236}">
                  <a16:creationId xmlns:a16="http://schemas.microsoft.com/office/drawing/2014/main" id="{D79BD5BC-BE9F-D8AD-FCAB-EB9A47874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sp>
        <p:nvSpPr>
          <p:cNvPr id="3" name="Rectangle 2">
            <a:extLst>
              <a:ext uri="{FF2B5EF4-FFF2-40B4-BE49-F238E27FC236}">
                <a16:creationId xmlns:a16="http://schemas.microsoft.com/office/drawing/2014/main" id="{F86C7A57-0F70-AEB1-4ADC-920BDF890C0A}"/>
              </a:ext>
            </a:extLst>
          </p:cNvPr>
          <p:cNvSpPr/>
          <p:nvPr/>
        </p:nvSpPr>
        <p:spPr>
          <a:xfrm>
            <a:off x="5280152" y="524285"/>
            <a:ext cx="1130808" cy="1196156"/>
          </a:xfrm>
          <a:prstGeom prst="rect">
            <a:avLst/>
          </a:prstGeom>
          <a:blipFill>
            <a:blip r:embed="rId5">
              <a:extLst>
                <a:ext uri="{28A0092B-C50C-407E-A947-70E740481C1C}">
                  <a14:useLocalDpi xmlns:a14="http://schemas.microsoft.com/office/drawing/2010/main" val="0"/>
                </a:ext>
              </a:extLst>
            </a:blip>
            <a:srcRect/>
            <a:stretch>
              <a:fillRect/>
            </a:stretch>
          </a:blipFill>
          <a:ln>
            <a:noFill/>
          </a:ln>
        </p:spPr>
        <p:style>
          <a:lnRef idx="2">
            <a:scrgbClr r="0" g="0" b="0"/>
          </a:lnRef>
          <a:fillRef idx="1">
            <a:scrgbClr r="0" g="0" b="0"/>
          </a:fillRef>
          <a:effectRef idx="0">
            <a:schemeClr val="accent5">
              <a:tint val="50000"/>
              <a:alpha val="90000"/>
              <a:hueOff val="0"/>
              <a:satOff val="0"/>
              <a:lumOff val="0"/>
              <a:alphaOff val="0"/>
            </a:schemeClr>
          </a:effectRef>
          <a:fontRef idx="minor">
            <a:schemeClr val="lt1">
              <a:hueOff val="0"/>
              <a:satOff val="0"/>
              <a:lumOff val="0"/>
              <a:alphaOff val="0"/>
            </a:schemeClr>
          </a:fontRef>
        </p:style>
        <p:txBody>
          <a:bodyPr/>
          <a:lstStyle/>
          <a:p>
            <a:endParaRPr lang="en-GB"/>
          </a:p>
        </p:txBody>
      </p:sp>
    </p:spTree>
    <p:extLst>
      <p:ext uri="{BB962C8B-B14F-4D97-AF65-F5344CB8AC3E}">
        <p14:creationId xmlns:p14="http://schemas.microsoft.com/office/powerpoint/2010/main" val="3608581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1" y="127819"/>
            <a:ext cx="6327648"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Competitive Landscape Analysis: Mapping Existing Salons </a:t>
            </a:r>
          </a:p>
          <a:p>
            <a:pPr algn="ctr"/>
            <a:r>
              <a:rPr lang="en-US" dirty="0">
                <a:solidFill>
                  <a:schemeClr val="bg1"/>
                </a:solidFill>
              </a:rPr>
              <a:t>in the Market</a:t>
            </a:r>
          </a:p>
        </p:txBody>
      </p:sp>
      <p:grpSp>
        <p:nvGrpSpPr>
          <p:cNvPr id="14" name="Group 13">
            <a:extLst>
              <a:ext uri="{FF2B5EF4-FFF2-40B4-BE49-F238E27FC236}">
                <a16:creationId xmlns:a16="http://schemas.microsoft.com/office/drawing/2014/main" id="{C65D635C-4316-EA0E-22D5-34E19EE252C1}"/>
              </a:ext>
            </a:extLst>
          </p:cNvPr>
          <p:cNvGrpSpPr/>
          <p:nvPr/>
        </p:nvGrpSpPr>
        <p:grpSpPr>
          <a:xfrm>
            <a:off x="9755567" y="16654"/>
            <a:ext cx="2303606" cy="921610"/>
            <a:chOff x="2095471" y="3805227"/>
            <a:chExt cx="9208707" cy="3438525"/>
          </a:xfrm>
        </p:grpSpPr>
        <p:pic>
          <p:nvPicPr>
            <p:cNvPr id="15" name="Picture 2" descr="50+ Salon Window Display Stock Illustrations, Royalty-Free Vector Graphics  &amp; Clip Art - iStock">
              <a:extLst>
                <a:ext uri="{FF2B5EF4-FFF2-40B4-BE49-F238E27FC236}">
                  <a16:creationId xmlns:a16="http://schemas.microsoft.com/office/drawing/2014/main" id="{B590BE02-8E33-0456-881D-7CA6AA45D21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group of people sitting on a blue letter&#10;&#10;Description automatically generated">
              <a:extLst>
                <a:ext uri="{FF2B5EF4-FFF2-40B4-BE49-F238E27FC236}">
                  <a16:creationId xmlns:a16="http://schemas.microsoft.com/office/drawing/2014/main" id="{5CBFC617-B0DB-A445-682D-7262CFE6D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pic>
        <p:nvPicPr>
          <p:cNvPr id="18" name="Picture 17">
            <a:extLst>
              <a:ext uri="{FF2B5EF4-FFF2-40B4-BE49-F238E27FC236}">
                <a16:creationId xmlns:a16="http://schemas.microsoft.com/office/drawing/2014/main" id="{B62C0D66-71A3-6F29-8E94-EA21EEB4BE68}"/>
              </a:ext>
            </a:extLst>
          </p:cNvPr>
          <p:cNvPicPr>
            <a:picLocks noChangeAspect="1"/>
          </p:cNvPicPr>
          <p:nvPr/>
        </p:nvPicPr>
        <p:blipFill>
          <a:blip r:embed="rId5"/>
          <a:stretch>
            <a:fillRect/>
          </a:stretch>
        </p:blipFill>
        <p:spPr>
          <a:xfrm>
            <a:off x="132827" y="1041656"/>
            <a:ext cx="11926346" cy="5449911"/>
          </a:xfrm>
          <a:prstGeom prst="rect">
            <a:avLst/>
          </a:prstGeom>
          <a:ln>
            <a:solidFill>
              <a:srgbClr val="873132"/>
            </a:solidFill>
          </a:ln>
        </p:spPr>
      </p:pic>
    </p:spTree>
    <p:extLst>
      <p:ext uri="{BB962C8B-B14F-4D97-AF65-F5344CB8AC3E}">
        <p14:creationId xmlns:p14="http://schemas.microsoft.com/office/powerpoint/2010/main" val="3025894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1" y="127819"/>
            <a:ext cx="6327648"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Competitive Landscape Analysis: Heat Map of Existing Salons </a:t>
            </a:r>
          </a:p>
          <a:p>
            <a:pPr algn="ctr"/>
            <a:r>
              <a:rPr lang="en-US" dirty="0">
                <a:solidFill>
                  <a:schemeClr val="bg1"/>
                </a:solidFill>
              </a:rPr>
              <a:t>in the Market </a:t>
            </a:r>
          </a:p>
        </p:txBody>
      </p:sp>
      <p:grpSp>
        <p:nvGrpSpPr>
          <p:cNvPr id="14" name="Group 13">
            <a:extLst>
              <a:ext uri="{FF2B5EF4-FFF2-40B4-BE49-F238E27FC236}">
                <a16:creationId xmlns:a16="http://schemas.microsoft.com/office/drawing/2014/main" id="{C65D635C-4316-EA0E-22D5-34E19EE252C1}"/>
              </a:ext>
            </a:extLst>
          </p:cNvPr>
          <p:cNvGrpSpPr/>
          <p:nvPr/>
        </p:nvGrpSpPr>
        <p:grpSpPr>
          <a:xfrm>
            <a:off x="9755567" y="16654"/>
            <a:ext cx="2303606" cy="921610"/>
            <a:chOff x="2095471" y="3805227"/>
            <a:chExt cx="9208707" cy="3438525"/>
          </a:xfrm>
        </p:grpSpPr>
        <p:pic>
          <p:nvPicPr>
            <p:cNvPr id="15" name="Picture 2" descr="50+ Salon Window Display Stock Illustrations, Royalty-Free Vector Graphics  &amp; Clip Art - iStock">
              <a:extLst>
                <a:ext uri="{FF2B5EF4-FFF2-40B4-BE49-F238E27FC236}">
                  <a16:creationId xmlns:a16="http://schemas.microsoft.com/office/drawing/2014/main" id="{B590BE02-8E33-0456-881D-7CA6AA45D21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group of people sitting on a blue letter&#10;&#10;Description automatically generated">
              <a:extLst>
                <a:ext uri="{FF2B5EF4-FFF2-40B4-BE49-F238E27FC236}">
                  <a16:creationId xmlns:a16="http://schemas.microsoft.com/office/drawing/2014/main" id="{5CBFC617-B0DB-A445-682D-7262CFE6D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pic>
        <p:nvPicPr>
          <p:cNvPr id="18" name="Picture 17">
            <a:extLst>
              <a:ext uri="{FF2B5EF4-FFF2-40B4-BE49-F238E27FC236}">
                <a16:creationId xmlns:a16="http://schemas.microsoft.com/office/drawing/2014/main" id="{B62C0D66-71A3-6F29-8E94-EA21EEB4BE6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2827" y="1041924"/>
            <a:ext cx="11926346" cy="5449374"/>
          </a:xfrm>
          <a:prstGeom prst="rect">
            <a:avLst/>
          </a:prstGeom>
          <a:ln>
            <a:solidFill>
              <a:srgbClr val="873132"/>
            </a:solidFill>
          </a:ln>
        </p:spPr>
      </p:pic>
    </p:spTree>
    <p:extLst>
      <p:ext uri="{BB962C8B-B14F-4D97-AF65-F5344CB8AC3E}">
        <p14:creationId xmlns:p14="http://schemas.microsoft.com/office/powerpoint/2010/main" val="4286526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1" y="127819"/>
            <a:ext cx="6327648"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Strategic Cluster Analysis: Identifying Untapped Markets through Salon Density per District</a:t>
            </a:r>
            <a:endParaRPr lang="en-GB" dirty="0">
              <a:solidFill>
                <a:schemeClr val="bg1"/>
              </a:solidFill>
            </a:endParaRPr>
          </a:p>
        </p:txBody>
      </p:sp>
      <p:pic>
        <p:nvPicPr>
          <p:cNvPr id="2" name="Picture 1">
            <a:extLst>
              <a:ext uri="{FF2B5EF4-FFF2-40B4-BE49-F238E27FC236}">
                <a16:creationId xmlns:a16="http://schemas.microsoft.com/office/drawing/2014/main" id="{AB5EE2F3-D651-3AF9-6DAE-11824CEE226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2130" y="1041924"/>
            <a:ext cx="11847740" cy="5449374"/>
          </a:xfrm>
          <a:prstGeom prst="rect">
            <a:avLst/>
          </a:prstGeom>
          <a:ln>
            <a:solidFill>
              <a:srgbClr val="873132"/>
            </a:solidFill>
          </a:ln>
        </p:spPr>
      </p:pic>
      <p:grpSp>
        <p:nvGrpSpPr>
          <p:cNvPr id="7" name="Group 6">
            <a:extLst>
              <a:ext uri="{FF2B5EF4-FFF2-40B4-BE49-F238E27FC236}">
                <a16:creationId xmlns:a16="http://schemas.microsoft.com/office/drawing/2014/main" id="{F52C35D8-821D-9B45-62E0-5A7A9E65ECB9}"/>
              </a:ext>
            </a:extLst>
          </p:cNvPr>
          <p:cNvGrpSpPr/>
          <p:nvPr/>
        </p:nvGrpSpPr>
        <p:grpSpPr>
          <a:xfrm>
            <a:off x="9755567" y="16654"/>
            <a:ext cx="2303606" cy="921610"/>
            <a:chOff x="2095471" y="3805227"/>
            <a:chExt cx="9208707" cy="3438525"/>
          </a:xfrm>
        </p:grpSpPr>
        <p:pic>
          <p:nvPicPr>
            <p:cNvPr id="10" name="Picture 2" descr="50+ Salon Window Display Stock Illustrations, Royalty-Free Vector Graphics  &amp; Clip Art - iStock">
              <a:extLst>
                <a:ext uri="{FF2B5EF4-FFF2-40B4-BE49-F238E27FC236}">
                  <a16:creationId xmlns:a16="http://schemas.microsoft.com/office/drawing/2014/main" id="{72CBF7F3-FF1B-9F3C-2D69-E64EE8A43AA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group of people sitting on a blue letter&#10;&#10;Description automatically generated">
              <a:extLst>
                <a:ext uri="{FF2B5EF4-FFF2-40B4-BE49-F238E27FC236}">
                  <a16:creationId xmlns:a16="http://schemas.microsoft.com/office/drawing/2014/main" id="{1EAF79C8-B842-59CE-677F-002018743E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spTree>
    <p:extLst>
      <p:ext uri="{BB962C8B-B14F-4D97-AF65-F5344CB8AC3E}">
        <p14:creationId xmlns:p14="http://schemas.microsoft.com/office/powerpoint/2010/main" val="977153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1" y="127819"/>
            <a:ext cx="6327648"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Unlocking Market Insights: WebGIS-Powered Interactive Dashboards for Dynamic Market Analysis</a:t>
            </a:r>
            <a:endParaRPr lang="en-GB" dirty="0">
              <a:solidFill>
                <a:schemeClr val="bg1"/>
              </a:solidFill>
            </a:endParaRPr>
          </a:p>
        </p:txBody>
      </p:sp>
      <p:grpSp>
        <p:nvGrpSpPr>
          <p:cNvPr id="7" name="Group 6">
            <a:extLst>
              <a:ext uri="{FF2B5EF4-FFF2-40B4-BE49-F238E27FC236}">
                <a16:creationId xmlns:a16="http://schemas.microsoft.com/office/drawing/2014/main" id="{F52C35D8-821D-9B45-62E0-5A7A9E65ECB9}"/>
              </a:ext>
            </a:extLst>
          </p:cNvPr>
          <p:cNvGrpSpPr/>
          <p:nvPr/>
        </p:nvGrpSpPr>
        <p:grpSpPr>
          <a:xfrm>
            <a:off x="9755567" y="16654"/>
            <a:ext cx="2303606" cy="921610"/>
            <a:chOff x="2095471" y="3805227"/>
            <a:chExt cx="9208707" cy="3438525"/>
          </a:xfrm>
        </p:grpSpPr>
        <p:pic>
          <p:nvPicPr>
            <p:cNvPr id="10" name="Picture 2" descr="50+ Salon Window Display Stock Illustrations, Royalty-Free Vector Graphics  &amp; Clip Art - iStock">
              <a:extLst>
                <a:ext uri="{FF2B5EF4-FFF2-40B4-BE49-F238E27FC236}">
                  <a16:creationId xmlns:a16="http://schemas.microsoft.com/office/drawing/2014/main" id="{72CBF7F3-FF1B-9F3C-2D69-E64EE8A43AA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group of people sitting on a blue letter&#10;&#10;Description automatically generated">
              <a:extLst>
                <a:ext uri="{FF2B5EF4-FFF2-40B4-BE49-F238E27FC236}">
                  <a16:creationId xmlns:a16="http://schemas.microsoft.com/office/drawing/2014/main" id="{1EAF79C8-B842-59CE-677F-002018743E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pic>
        <p:nvPicPr>
          <p:cNvPr id="2" name="Online Media 1" title="WebGIS-Powered Interactive Dashboards for Dynamic Market Analysis.webm">
            <a:hlinkClick r:id="" action="ppaction://media"/>
            <a:extLst>
              <a:ext uri="{FF2B5EF4-FFF2-40B4-BE49-F238E27FC236}">
                <a16:creationId xmlns:a16="http://schemas.microsoft.com/office/drawing/2014/main" id="{0EC7CEE0-1764-9058-6AAA-8A9A1C7FC1FA}"/>
              </a:ext>
            </a:extLst>
          </p:cNvPr>
          <p:cNvPicPr>
            <a:picLocks noRot="1" noChangeAspect="1"/>
          </p:cNvPicPr>
          <p:nvPr>
            <a:videoFile r:link="rId1"/>
          </p:nvPr>
        </p:nvPicPr>
        <p:blipFill>
          <a:blip r:embed="rId6"/>
          <a:stretch>
            <a:fillRect/>
          </a:stretch>
        </p:blipFill>
        <p:spPr>
          <a:xfrm>
            <a:off x="532550" y="1128409"/>
            <a:ext cx="7972358" cy="4484451"/>
          </a:xfrm>
          <a:prstGeom prst="rect">
            <a:avLst/>
          </a:prstGeom>
          <a:ln w="38100">
            <a:solidFill>
              <a:srgbClr val="CB7FD2"/>
            </a:solidFill>
          </a:ln>
        </p:spPr>
      </p:pic>
      <p:sp>
        <p:nvSpPr>
          <p:cNvPr id="6" name="TextBox 5">
            <a:extLst>
              <a:ext uri="{FF2B5EF4-FFF2-40B4-BE49-F238E27FC236}">
                <a16:creationId xmlns:a16="http://schemas.microsoft.com/office/drawing/2014/main" id="{4442AEBE-2D34-6BBB-2BF7-F00D594096DD}"/>
              </a:ext>
            </a:extLst>
          </p:cNvPr>
          <p:cNvSpPr txBox="1"/>
          <p:nvPr/>
        </p:nvSpPr>
        <p:spPr>
          <a:xfrm>
            <a:off x="8807644" y="2288873"/>
            <a:ext cx="3251529" cy="3323987"/>
          </a:xfrm>
          <a:prstGeom prst="rect">
            <a:avLst/>
          </a:prstGeom>
          <a:noFill/>
        </p:spPr>
        <p:txBody>
          <a:bodyPr wrap="square">
            <a:spAutoFit/>
          </a:bodyPr>
          <a:lstStyle/>
          <a:p>
            <a:r>
              <a:rPr lang="en-GB" sz="1400" dirty="0">
                <a:solidFill>
                  <a:schemeClr val="bg1">
                    <a:lumMod val="50000"/>
                  </a:schemeClr>
                </a:solidFill>
              </a:rPr>
              <a:t>Users can provide location-based statistics using ArcGIS Dashboards by utilising interactive and user-friendly data visualisations on a single screen. ArcGIS Dashboards are a useful tool for any organisation that uses the ArcGIS system to help with decision-making, trend visualisation, real-time status monitoring, and community education. Customise dashboards for your audiences so they may extract the information they require by slicing the data. Similar to maps and apps, dashboards are vital information products that play a crucial role in your geospatial architecture</a:t>
            </a:r>
            <a:r>
              <a:rPr lang="en-GB" sz="1400" baseline="30000" dirty="0">
                <a:solidFill>
                  <a:schemeClr val="bg1">
                    <a:lumMod val="50000"/>
                  </a:schemeClr>
                </a:solidFill>
              </a:rPr>
              <a:t>6</a:t>
            </a:r>
            <a:r>
              <a:rPr lang="en-GB" sz="1400" dirty="0">
                <a:solidFill>
                  <a:schemeClr val="bg1">
                    <a:lumMod val="50000"/>
                  </a:schemeClr>
                </a:solidFill>
              </a:rPr>
              <a:t>.</a:t>
            </a:r>
          </a:p>
        </p:txBody>
      </p:sp>
      <p:sp>
        <p:nvSpPr>
          <p:cNvPr id="13" name="TextBox 12">
            <a:extLst>
              <a:ext uri="{FF2B5EF4-FFF2-40B4-BE49-F238E27FC236}">
                <a16:creationId xmlns:a16="http://schemas.microsoft.com/office/drawing/2014/main" id="{2387C576-FFEA-1468-FE84-11BB83BCE562}"/>
              </a:ext>
            </a:extLst>
          </p:cNvPr>
          <p:cNvSpPr txBox="1"/>
          <p:nvPr/>
        </p:nvSpPr>
        <p:spPr>
          <a:xfrm>
            <a:off x="532549" y="6130016"/>
            <a:ext cx="11526623" cy="461665"/>
          </a:xfrm>
          <a:prstGeom prst="rect">
            <a:avLst/>
          </a:prstGeom>
          <a:noFill/>
        </p:spPr>
        <p:txBody>
          <a:bodyPr wrap="square">
            <a:spAutoFit/>
          </a:bodyPr>
          <a:lstStyle/>
          <a:p>
            <a:r>
              <a:rPr lang="en-US" sz="1200" baseline="30000" dirty="0">
                <a:solidFill>
                  <a:schemeClr val="bg1">
                    <a:lumMod val="50000"/>
                  </a:schemeClr>
                </a:solidFill>
              </a:rPr>
              <a:t>6</a:t>
            </a:r>
            <a:r>
              <a:rPr lang="en-US" sz="1200" dirty="0">
                <a:solidFill>
                  <a:schemeClr val="bg1">
                    <a:lumMod val="50000"/>
                  </a:schemeClr>
                </a:solidFill>
              </a:rPr>
              <a:t>ArcGIS dashboards (no date) Data Dashboards: Operational, Strategic, Tactical, Informational. Available at: https://www.esri.com/en-us/arcgis/products/arcgis-dashboards/overview (Accessed: 12 December 2023). </a:t>
            </a:r>
            <a:endParaRPr lang="en-GB" sz="1200" dirty="0">
              <a:solidFill>
                <a:schemeClr val="bg1">
                  <a:lumMod val="50000"/>
                </a:schemeClr>
              </a:solidFill>
            </a:endParaRPr>
          </a:p>
        </p:txBody>
      </p:sp>
    </p:spTree>
    <p:extLst>
      <p:ext uri="{BB962C8B-B14F-4D97-AF65-F5344CB8AC3E}">
        <p14:creationId xmlns:p14="http://schemas.microsoft.com/office/powerpoint/2010/main" val="75210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0" y="127819"/>
            <a:ext cx="6327667"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Strategic Demographic Analysis: Mapping Female Population by District for Targeting High-Potential Customer Areas</a:t>
            </a:r>
            <a:endParaRPr lang="en-GB" dirty="0">
              <a:solidFill>
                <a:schemeClr val="bg1"/>
              </a:solidFill>
            </a:endParaRPr>
          </a:p>
        </p:txBody>
      </p:sp>
      <p:grpSp>
        <p:nvGrpSpPr>
          <p:cNvPr id="2" name="Group 1">
            <a:extLst>
              <a:ext uri="{FF2B5EF4-FFF2-40B4-BE49-F238E27FC236}">
                <a16:creationId xmlns:a16="http://schemas.microsoft.com/office/drawing/2014/main" id="{DF25C999-D3F7-1290-B0E5-BE45927857FF}"/>
              </a:ext>
            </a:extLst>
          </p:cNvPr>
          <p:cNvGrpSpPr/>
          <p:nvPr/>
        </p:nvGrpSpPr>
        <p:grpSpPr>
          <a:xfrm>
            <a:off x="9755567" y="16654"/>
            <a:ext cx="2303606" cy="921610"/>
            <a:chOff x="2095471" y="3805227"/>
            <a:chExt cx="9208707" cy="3438525"/>
          </a:xfrm>
        </p:grpSpPr>
        <p:pic>
          <p:nvPicPr>
            <p:cNvPr id="3" name="Picture 2" descr="50+ Salon Window Display Stock Illustrations, Royalty-Free Vector Graphics  &amp; Clip Art - iStock">
              <a:extLst>
                <a:ext uri="{FF2B5EF4-FFF2-40B4-BE49-F238E27FC236}">
                  <a16:creationId xmlns:a16="http://schemas.microsoft.com/office/drawing/2014/main" id="{267A7789-A7EC-7831-4EFB-1DD003325C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sitting on a blue letter&#10;&#10;Description automatically generated">
              <a:extLst>
                <a:ext uri="{FF2B5EF4-FFF2-40B4-BE49-F238E27FC236}">
                  <a16:creationId xmlns:a16="http://schemas.microsoft.com/office/drawing/2014/main" id="{C586D529-F35D-73AE-A027-98A6DEE72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pic>
        <p:nvPicPr>
          <p:cNvPr id="6" name="Picture 5">
            <a:extLst>
              <a:ext uri="{FF2B5EF4-FFF2-40B4-BE49-F238E27FC236}">
                <a16:creationId xmlns:a16="http://schemas.microsoft.com/office/drawing/2014/main" id="{570D8FA1-E617-E561-5177-F367C5F9B65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2130" y="1047255"/>
            <a:ext cx="11847740" cy="5438711"/>
          </a:xfrm>
          <a:prstGeom prst="rect">
            <a:avLst/>
          </a:prstGeom>
          <a:ln>
            <a:solidFill>
              <a:srgbClr val="873132"/>
            </a:solidFill>
          </a:ln>
        </p:spPr>
      </p:pic>
    </p:spTree>
    <p:extLst>
      <p:ext uri="{BB962C8B-B14F-4D97-AF65-F5344CB8AC3E}">
        <p14:creationId xmlns:p14="http://schemas.microsoft.com/office/powerpoint/2010/main" val="180272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0" y="127819"/>
            <a:ext cx="6327667"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Strategic Demographic Analysis: Mapping Female Population by District for Targeting High-Potential Customer Areas</a:t>
            </a:r>
            <a:endParaRPr lang="en-GB" dirty="0">
              <a:solidFill>
                <a:schemeClr val="bg1"/>
              </a:solidFill>
            </a:endParaRPr>
          </a:p>
        </p:txBody>
      </p:sp>
      <p:grpSp>
        <p:nvGrpSpPr>
          <p:cNvPr id="2" name="Group 1">
            <a:extLst>
              <a:ext uri="{FF2B5EF4-FFF2-40B4-BE49-F238E27FC236}">
                <a16:creationId xmlns:a16="http://schemas.microsoft.com/office/drawing/2014/main" id="{DF25C999-D3F7-1290-B0E5-BE45927857FF}"/>
              </a:ext>
            </a:extLst>
          </p:cNvPr>
          <p:cNvGrpSpPr/>
          <p:nvPr/>
        </p:nvGrpSpPr>
        <p:grpSpPr>
          <a:xfrm>
            <a:off x="9755567" y="16654"/>
            <a:ext cx="2303606" cy="921610"/>
            <a:chOff x="2095471" y="3805227"/>
            <a:chExt cx="9208707" cy="3438525"/>
          </a:xfrm>
        </p:grpSpPr>
        <p:pic>
          <p:nvPicPr>
            <p:cNvPr id="3" name="Picture 2" descr="50+ Salon Window Display Stock Illustrations, Royalty-Free Vector Graphics  &amp; Clip Art - iStock">
              <a:extLst>
                <a:ext uri="{FF2B5EF4-FFF2-40B4-BE49-F238E27FC236}">
                  <a16:creationId xmlns:a16="http://schemas.microsoft.com/office/drawing/2014/main" id="{267A7789-A7EC-7831-4EFB-1DD003325C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sitting on a blue letter&#10;&#10;Description automatically generated">
              <a:extLst>
                <a:ext uri="{FF2B5EF4-FFF2-40B4-BE49-F238E27FC236}">
                  <a16:creationId xmlns:a16="http://schemas.microsoft.com/office/drawing/2014/main" id="{C586D529-F35D-73AE-A027-98A6DEE72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pic>
        <p:nvPicPr>
          <p:cNvPr id="6" name="Picture 5">
            <a:extLst>
              <a:ext uri="{FF2B5EF4-FFF2-40B4-BE49-F238E27FC236}">
                <a16:creationId xmlns:a16="http://schemas.microsoft.com/office/drawing/2014/main" id="{570D8FA1-E617-E561-5177-F367C5F9B65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3040" y="1047255"/>
            <a:ext cx="11785920" cy="5438711"/>
          </a:xfrm>
          <a:prstGeom prst="rect">
            <a:avLst/>
          </a:prstGeom>
          <a:ln>
            <a:solidFill>
              <a:srgbClr val="873132"/>
            </a:solidFill>
          </a:ln>
        </p:spPr>
      </p:pic>
    </p:spTree>
    <p:extLst>
      <p:ext uri="{BB962C8B-B14F-4D97-AF65-F5344CB8AC3E}">
        <p14:creationId xmlns:p14="http://schemas.microsoft.com/office/powerpoint/2010/main" val="2802747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4DE3A19B-51BC-0188-803D-8422607B1CC7}"/>
              </a:ext>
            </a:extLst>
          </p:cNvPr>
          <p:cNvSpPr/>
          <p:nvPr/>
        </p:nvSpPr>
        <p:spPr>
          <a:xfrm>
            <a:off x="1" y="127819"/>
            <a:ext cx="1838959"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Introduction</a:t>
            </a:r>
          </a:p>
        </p:txBody>
      </p:sp>
      <p:sp>
        <p:nvSpPr>
          <p:cNvPr id="11" name="TextBox 10">
            <a:extLst>
              <a:ext uri="{FF2B5EF4-FFF2-40B4-BE49-F238E27FC236}">
                <a16:creationId xmlns:a16="http://schemas.microsoft.com/office/drawing/2014/main" id="{2F59CBC7-6418-03FE-E0DB-7B5C12AC13A9}"/>
              </a:ext>
            </a:extLst>
          </p:cNvPr>
          <p:cNvSpPr txBox="1"/>
          <p:nvPr/>
        </p:nvSpPr>
        <p:spPr>
          <a:xfrm>
            <a:off x="731520" y="974482"/>
            <a:ext cx="10901680" cy="4909036"/>
          </a:xfrm>
          <a:prstGeom prst="rect">
            <a:avLst/>
          </a:prstGeom>
          <a:noFill/>
        </p:spPr>
        <p:txBody>
          <a:bodyPr wrap="square">
            <a:spAutoFit/>
          </a:bodyPr>
          <a:lstStyle/>
          <a:p>
            <a:r>
              <a:rPr lang="en-US" dirty="0">
                <a:solidFill>
                  <a:schemeClr val="bg1">
                    <a:lumMod val="50000"/>
                  </a:schemeClr>
                </a:solidFill>
              </a:rPr>
              <a:t>This presentation demonstrates the value of webGIS in market analysis that helps a client company (Hira Salon) understand Qatar’s market to start its operation/business in Qatar through various examples (maps). Three webGIS platforms have been explored in this presentation namely ArcGIS Online, Mango Map and CARTO. But first, let’s look at the definition of what market analysis is, who uses it and who could use it. </a:t>
            </a:r>
          </a:p>
          <a:p>
            <a:endParaRPr lang="en-US" sz="1100" dirty="0">
              <a:solidFill>
                <a:schemeClr val="tx1">
                  <a:lumMod val="75000"/>
                  <a:lumOff val="25000"/>
                </a:schemeClr>
              </a:solidFill>
            </a:endParaRPr>
          </a:p>
          <a:p>
            <a:pPr>
              <a:lnSpc>
                <a:spcPct val="150000"/>
              </a:lnSpc>
            </a:pPr>
            <a:r>
              <a:rPr lang="en-US" b="1" dirty="0">
                <a:solidFill>
                  <a:srgbClr val="A07081"/>
                </a:solidFill>
              </a:rPr>
              <a:t>Market Analysis</a:t>
            </a:r>
          </a:p>
          <a:p>
            <a:r>
              <a:rPr lang="en-US" dirty="0">
                <a:solidFill>
                  <a:schemeClr val="tx1">
                    <a:lumMod val="75000"/>
                    <a:lumOff val="25000"/>
                  </a:schemeClr>
                </a:solidFill>
              </a:rPr>
              <a:t>	</a:t>
            </a:r>
            <a:r>
              <a:rPr lang="en-US" dirty="0">
                <a:solidFill>
                  <a:schemeClr val="bg1">
                    <a:lumMod val="50000"/>
                  </a:schemeClr>
                </a:solidFill>
              </a:rPr>
              <a:t>Market analysis is the process of evaluating several facets of a particular market, including competitor activity, industry trends, and customer preferences. Data must be acquired and examined in order to understand the market's size, development potential, target market, and competitive environment. With the use of market analysis, businesses, important stakeholders, entrepreneurs, and government agencies can identify opportunities, make wise decisions, and develop effective marketing strategies.</a:t>
            </a:r>
            <a:r>
              <a:rPr lang="en-US" baseline="30000" dirty="0">
                <a:solidFill>
                  <a:schemeClr val="bg1">
                    <a:lumMod val="50000"/>
                  </a:schemeClr>
                </a:solidFill>
              </a:rPr>
              <a:t>1</a:t>
            </a:r>
            <a:r>
              <a:rPr lang="en-US" dirty="0">
                <a:solidFill>
                  <a:schemeClr val="bg1">
                    <a:lumMod val="50000"/>
                  </a:schemeClr>
                </a:solidFill>
              </a:rPr>
              <a:t> (Sheehan, 2023). </a:t>
            </a:r>
          </a:p>
          <a:p>
            <a:endParaRPr lang="en-US" sz="1400" dirty="0">
              <a:solidFill>
                <a:schemeClr val="tx1">
                  <a:lumMod val="75000"/>
                  <a:lumOff val="25000"/>
                </a:schemeClr>
              </a:solidFill>
            </a:endParaRPr>
          </a:p>
          <a:p>
            <a:pPr>
              <a:lnSpc>
                <a:spcPct val="150000"/>
              </a:lnSpc>
            </a:pPr>
            <a:r>
              <a:rPr lang="en-US" b="1" dirty="0">
                <a:solidFill>
                  <a:srgbClr val="A07081"/>
                </a:solidFill>
              </a:rPr>
              <a:t>WebGIS and Market Analysis</a:t>
            </a:r>
          </a:p>
          <a:p>
            <a:r>
              <a:rPr lang="en-US" dirty="0">
                <a:solidFill>
                  <a:schemeClr val="tx1">
                    <a:lumMod val="75000"/>
                    <a:lumOff val="25000"/>
                  </a:schemeClr>
                </a:solidFill>
              </a:rPr>
              <a:t>	</a:t>
            </a:r>
            <a:r>
              <a:rPr lang="en-US" dirty="0">
                <a:solidFill>
                  <a:schemeClr val="bg1">
                    <a:lumMod val="50000"/>
                  </a:schemeClr>
                </a:solidFill>
              </a:rPr>
              <a:t>WebGIS, short for Web Geographic Information Systems, revolutionizes market analysis by seamlessly integrating geographical data into strategic decision-making processes. In the upcoming slides, we'll explore how WebGIS can significantly enhance the efficiency of market analysis, providing quicker insights than ever before, presented in visually appealing formats.</a:t>
            </a:r>
          </a:p>
        </p:txBody>
      </p:sp>
      <p:sp>
        <p:nvSpPr>
          <p:cNvPr id="12" name="Footer Placeholder 11">
            <a:extLst>
              <a:ext uri="{FF2B5EF4-FFF2-40B4-BE49-F238E27FC236}">
                <a16:creationId xmlns:a16="http://schemas.microsoft.com/office/drawing/2014/main" id="{DBBC90AC-0799-5AB5-E977-5F617E5C65C2}"/>
              </a:ext>
            </a:extLst>
          </p:cNvPr>
          <p:cNvSpPr>
            <a:spLocks noGrp="1"/>
          </p:cNvSpPr>
          <p:nvPr>
            <p:ph type="ftr" sz="quarter" idx="11"/>
          </p:nvPr>
        </p:nvSpPr>
        <p:spPr>
          <a:xfrm>
            <a:off x="408562" y="6356350"/>
            <a:ext cx="11783438" cy="365125"/>
          </a:xfrm>
        </p:spPr>
        <p:txBody>
          <a:bodyPr/>
          <a:lstStyle/>
          <a:p>
            <a:r>
              <a:rPr lang="en-US" b="1" baseline="30000" dirty="0"/>
              <a:t>1 </a:t>
            </a:r>
            <a:r>
              <a:rPr lang="en-US" dirty="0"/>
              <a:t>Sheehan, A. (2023) What is a market analysis? 3 steps every business should follow, Shopify. Available at: https://www.shopify.com/blog/market-analysis (Accessed: 22 November 2023). </a:t>
            </a:r>
            <a:endParaRPr lang="en-GB" dirty="0"/>
          </a:p>
        </p:txBody>
      </p:sp>
    </p:spTree>
    <p:extLst>
      <p:ext uri="{BB962C8B-B14F-4D97-AF65-F5344CB8AC3E}">
        <p14:creationId xmlns:p14="http://schemas.microsoft.com/office/powerpoint/2010/main" val="3668217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0" y="127819"/>
            <a:ext cx="6327667"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Strategic Location Analysis: Leveraging Metro Stations for Optimal Beauty Salon Placement</a:t>
            </a:r>
            <a:endParaRPr lang="en-GB" dirty="0">
              <a:solidFill>
                <a:schemeClr val="bg1"/>
              </a:solidFill>
            </a:endParaRPr>
          </a:p>
        </p:txBody>
      </p:sp>
      <p:grpSp>
        <p:nvGrpSpPr>
          <p:cNvPr id="2" name="Group 1">
            <a:extLst>
              <a:ext uri="{FF2B5EF4-FFF2-40B4-BE49-F238E27FC236}">
                <a16:creationId xmlns:a16="http://schemas.microsoft.com/office/drawing/2014/main" id="{DF25C999-D3F7-1290-B0E5-BE45927857FF}"/>
              </a:ext>
            </a:extLst>
          </p:cNvPr>
          <p:cNvGrpSpPr/>
          <p:nvPr/>
        </p:nvGrpSpPr>
        <p:grpSpPr>
          <a:xfrm>
            <a:off x="9755567" y="16654"/>
            <a:ext cx="2303606" cy="921610"/>
            <a:chOff x="2095471" y="3805227"/>
            <a:chExt cx="9208707" cy="3438525"/>
          </a:xfrm>
        </p:grpSpPr>
        <p:pic>
          <p:nvPicPr>
            <p:cNvPr id="3" name="Picture 2" descr="50+ Salon Window Display Stock Illustrations, Royalty-Free Vector Graphics  &amp; Clip Art - iStock">
              <a:extLst>
                <a:ext uri="{FF2B5EF4-FFF2-40B4-BE49-F238E27FC236}">
                  <a16:creationId xmlns:a16="http://schemas.microsoft.com/office/drawing/2014/main" id="{267A7789-A7EC-7831-4EFB-1DD003325C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sitting on a blue letter&#10;&#10;Description automatically generated">
              <a:extLst>
                <a:ext uri="{FF2B5EF4-FFF2-40B4-BE49-F238E27FC236}">
                  <a16:creationId xmlns:a16="http://schemas.microsoft.com/office/drawing/2014/main" id="{C586D529-F35D-73AE-A027-98A6DEE72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pic>
        <p:nvPicPr>
          <p:cNvPr id="6" name="Picture 5">
            <a:extLst>
              <a:ext uri="{FF2B5EF4-FFF2-40B4-BE49-F238E27FC236}">
                <a16:creationId xmlns:a16="http://schemas.microsoft.com/office/drawing/2014/main" id="{570D8FA1-E617-E561-5177-F367C5F9B65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3040" y="1069259"/>
            <a:ext cx="11785920" cy="5394703"/>
          </a:xfrm>
          <a:prstGeom prst="rect">
            <a:avLst/>
          </a:prstGeom>
          <a:ln>
            <a:solidFill>
              <a:srgbClr val="873132"/>
            </a:solidFill>
          </a:ln>
        </p:spPr>
      </p:pic>
    </p:spTree>
    <p:extLst>
      <p:ext uri="{BB962C8B-B14F-4D97-AF65-F5344CB8AC3E}">
        <p14:creationId xmlns:p14="http://schemas.microsoft.com/office/powerpoint/2010/main" val="347770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0" y="127819"/>
            <a:ext cx="6327667"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Strategic Location Analysis: Leveraging Suppliers for Optimal Beauty Salon Placement</a:t>
            </a:r>
            <a:endParaRPr lang="en-GB" dirty="0">
              <a:solidFill>
                <a:schemeClr val="bg1"/>
              </a:solidFill>
            </a:endParaRPr>
          </a:p>
        </p:txBody>
      </p:sp>
      <p:grpSp>
        <p:nvGrpSpPr>
          <p:cNvPr id="2" name="Group 1">
            <a:extLst>
              <a:ext uri="{FF2B5EF4-FFF2-40B4-BE49-F238E27FC236}">
                <a16:creationId xmlns:a16="http://schemas.microsoft.com/office/drawing/2014/main" id="{DF25C999-D3F7-1290-B0E5-BE45927857FF}"/>
              </a:ext>
            </a:extLst>
          </p:cNvPr>
          <p:cNvGrpSpPr/>
          <p:nvPr/>
        </p:nvGrpSpPr>
        <p:grpSpPr>
          <a:xfrm>
            <a:off x="9755567" y="16654"/>
            <a:ext cx="2303606" cy="921610"/>
            <a:chOff x="2095471" y="3805227"/>
            <a:chExt cx="9208707" cy="3438525"/>
          </a:xfrm>
        </p:grpSpPr>
        <p:pic>
          <p:nvPicPr>
            <p:cNvPr id="3" name="Picture 2" descr="50+ Salon Window Display Stock Illustrations, Royalty-Free Vector Graphics  &amp; Clip Art - iStock">
              <a:extLst>
                <a:ext uri="{FF2B5EF4-FFF2-40B4-BE49-F238E27FC236}">
                  <a16:creationId xmlns:a16="http://schemas.microsoft.com/office/drawing/2014/main" id="{267A7789-A7EC-7831-4EFB-1DD003325C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sitting on a blue letter&#10;&#10;Description automatically generated">
              <a:extLst>
                <a:ext uri="{FF2B5EF4-FFF2-40B4-BE49-F238E27FC236}">
                  <a16:creationId xmlns:a16="http://schemas.microsoft.com/office/drawing/2014/main" id="{C586D529-F35D-73AE-A027-98A6DEE72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pic>
        <p:nvPicPr>
          <p:cNvPr id="6" name="Picture 5">
            <a:extLst>
              <a:ext uri="{FF2B5EF4-FFF2-40B4-BE49-F238E27FC236}">
                <a16:creationId xmlns:a16="http://schemas.microsoft.com/office/drawing/2014/main" id="{570D8FA1-E617-E561-5177-F367C5F9B65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3040" y="1070666"/>
            <a:ext cx="11785920" cy="5391889"/>
          </a:xfrm>
          <a:prstGeom prst="rect">
            <a:avLst/>
          </a:prstGeom>
          <a:ln>
            <a:solidFill>
              <a:srgbClr val="873132"/>
            </a:solidFill>
          </a:ln>
        </p:spPr>
      </p:pic>
    </p:spTree>
    <p:extLst>
      <p:ext uri="{BB962C8B-B14F-4D97-AF65-F5344CB8AC3E}">
        <p14:creationId xmlns:p14="http://schemas.microsoft.com/office/powerpoint/2010/main" val="2056048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CE0FF-FC0F-91B7-CBAF-1857E326AEF5}"/>
              </a:ext>
            </a:extLst>
          </p:cNvPr>
          <p:cNvSpPr>
            <a:spLocks noGrp="1"/>
          </p:cNvSpPr>
          <p:nvPr>
            <p:ph type="ctrTitle"/>
          </p:nvPr>
        </p:nvSpPr>
        <p:spPr/>
        <p:txBody>
          <a:bodyPr>
            <a:normAutofit/>
          </a:bodyPr>
          <a:lstStyle/>
          <a:p>
            <a:r>
              <a:rPr lang="en-GB" dirty="0">
                <a:solidFill>
                  <a:srgbClr val="5D2719"/>
                </a:solidFill>
              </a:rPr>
              <a:t>Market Analysis Using Mango Map</a:t>
            </a:r>
          </a:p>
        </p:txBody>
      </p:sp>
      <p:grpSp>
        <p:nvGrpSpPr>
          <p:cNvPr id="9" name="Group 8">
            <a:extLst>
              <a:ext uri="{FF2B5EF4-FFF2-40B4-BE49-F238E27FC236}">
                <a16:creationId xmlns:a16="http://schemas.microsoft.com/office/drawing/2014/main" id="{B96BDE94-CC83-F134-9159-5F1E1B71DF89}"/>
              </a:ext>
            </a:extLst>
          </p:cNvPr>
          <p:cNvGrpSpPr/>
          <p:nvPr/>
        </p:nvGrpSpPr>
        <p:grpSpPr>
          <a:xfrm>
            <a:off x="2221992" y="3895344"/>
            <a:ext cx="9208707" cy="3438525"/>
            <a:chOff x="2095471" y="3805227"/>
            <a:chExt cx="9208707" cy="3438525"/>
          </a:xfrm>
        </p:grpSpPr>
        <p:pic>
          <p:nvPicPr>
            <p:cNvPr id="1026" name="Picture 2" descr="50+ Salon Window Display Stock Illustrations, Royalty-Free Vector Graphics  &amp; Clip Art - iStock">
              <a:extLst>
                <a:ext uri="{FF2B5EF4-FFF2-40B4-BE49-F238E27FC236}">
                  <a16:creationId xmlns:a16="http://schemas.microsoft.com/office/drawing/2014/main" id="{FD735503-3702-D54B-BF86-7BFBBB9DE09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oup of people sitting on a blue letter&#10;&#10;Description automatically generated">
              <a:extLst>
                <a:ext uri="{FF2B5EF4-FFF2-40B4-BE49-F238E27FC236}">
                  <a16:creationId xmlns:a16="http://schemas.microsoft.com/office/drawing/2014/main" id="{D79BD5BC-BE9F-D8AD-FCAB-EB9A47874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sp>
        <p:nvSpPr>
          <p:cNvPr id="3" name="Rectangle 2">
            <a:extLst>
              <a:ext uri="{FF2B5EF4-FFF2-40B4-BE49-F238E27FC236}">
                <a16:creationId xmlns:a16="http://schemas.microsoft.com/office/drawing/2014/main" id="{0AF0FE92-627E-5B75-73D6-CF50328B1CC8}"/>
              </a:ext>
            </a:extLst>
          </p:cNvPr>
          <p:cNvSpPr/>
          <p:nvPr/>
        </p:nvSpPr>
        <p:spPr>
          <a:xfrm>
            <a:off x="5671058" y="714253"/>
            <a:ext cx="849884" cy="816219"/>
          </a:xfrm>
          <a:prstGeom prst="rect">
            <a:avLst/>
          </a:prstGeom>
          <a:blipFill>
            <a:blip r:embed="rId5">
              <a:extLst>
                <a:ext uri="{28A0092B-C50C-407E-A947-70E740481C1C}">
                  <a14:useLocalDpi xmlns:a14="http://schemas.microsoft.com/office/drawing/2010/main" val="0"/>
                </a:ext>
              </a:extLst>
            </a:blip>
            <a:srcRect/>
            <a:stretch>
              <a:fillRect/>
            </a:stretch>
          </a:blipFill>
          <a:ln>
            <a:noFill/>
          </a:ln>
        </p:spPr>
        <p:style>
          <a:lnRef idx="2">
            <a:scrgbClr r="0" g="0" b="0"/>
          </a:lnRef>
          <a:fillRef idx="1">
            <a:scrgbClr r="0" g="0" b="0"/>
          </a:fillRef>
          <a:effectRef idx="0">
            <a:schemeClr val="accent5">
              <a:tint val="50000"/>
              <a:alpha val="90000"/>
              <a:hueOff val="36168"/>
              <a:satOff val="-1390"/>
              <a:lumOff val="4885"/>
              <a:alphaOff val="-20000"/>
            </a:schemeClr>
          </a:effectRef>
          <a:fontRef idx="minor">
            <a:schemeClr val="lt1">
              <a:hueOff val="0"/>
              <a:satOff val="0"/>
              <a:lumOff val="0"/>
              <a:alphaOff val="0"/>
            </a:schemeClr>
          </a:fontRef>
        </p:style>
        <p:txBody>
          <a:bodyPr/>
          <a:lstStyle/>
          <a:p>
            <a:endParaRPr lang="en-GB"/>
          </a:p>
        </p:txBody>
      </p:sp>
    </p:spTree>
    <p:extLst>
      <p:ext uri="{BB962C8B-B14F-4D97-AF65-F5344CB8AC3E}">
        <p14:creationId xmlns:p14="http://schemas.microsoft.com/office/powerpoint/2010/main" val="2333706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1" y="127819"/>
            <a:ext cx="6327648"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Competitive Landscape Analysis: Mapping Existing Salons </a:t>
            </a:r>
          </a:p>
          <a:p>
            <a:pPr algn="ctr"/>
            <a:r>
              <a:rPr lang="en-US" dirty="0">
                <a:solidFill>
                  <a:schemeClr val="bg1"/>
                </a:solidFill>
              </a:rPr>
              <a:t>in the Market</a:t>
            </a:r>
          </a:p>
        </p:txBody>
      </p:sp>
      <p:pic>
        <p:nvPicPr>
          <p:cNvPr id="3" name="Picture 2">
            <a:extLst>
              <a:ext uri="{FF2B5EF4-FFF2-40B4-BE49-F238E27FC236}">
                <a16:creationId xmlns:a16="http://schemas.microsoft.com/office/drawing/2014/main" id="{6428001F-B5BA-A67B-8ADD-E5858CF73B4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1828" y="1187285"/>
            <a:ext cx="11460728" cy="5264772"/>
          </a:xfrm>
          <a:prstGeom prst="rect">
            <a:avLst/>
          </a:prstGeom>
          <a:ln w="19050">
            <a:solidFill>
              <a:srgbClr val="A07081"/>
            </a:solidFill>
          </a:ln>
        </p:spPr>
      </p:pic>
      <p:grpSp>
        <p:nvGrpSpPr>
          <p:cNvPr id="5" name="Group 4">
            <a:extLst>
              <a:ext uri="{FF2B5EF4-FFF2-40B4-BE49-F238E27FC236}">
                <a16:creationId xmlns:a16="http://schemas.microsoft.com/office/drawing/2014/main" id="{98184EBD-7A11-B6DD-F60D-F6AD2E57F797}"/>
              </a:ext>
            </a:extLst>
          </p:cNvPr>
          <p:cNvGrpSpPr/>
          <p:nvPr/>
        </p:nvGrpSpPr>
        <p:grpSpPr>
          <a:xfrm>
            <a:off x="9755567" y="16654"/>
            <a:ext cx="2303606" cy="921610"/>
            <a:chOff x="2095471" y="3805227"/>
            <a:chExt cx="9208707" cy="3438525"/>
          </a:xfrm>
        </p:grpSpPr>
        <p:pic>
          <p:nvPicPr>
            <p:cNvPr id="6" name="Picture 2" descr="50+ Salon Window Display Stock Illustrations, Royalty-Free Vector Graphics  &amp; Clip Art - iStock">
              <a:extLst>
                <a:ext uri="{FF2B5EF4-FFF2-40B4-BE49-F238E27FC236}">
                  <a16:creationId xmlns:a16="http://schemas.microsoft.com/office/drawing/2014/main" id="{616EE644-D344-E322-2BD4-BAE462BC81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people sitting on a blue letter&#10;&#10;Description automatically generated">
              <a:extLst>
                <a:ext uri="{FF2B5EF4-FFF2-40B4-BE49-F238E27FC236}">
                  <a16:creationId xmlns:a16="http://schemas.microsoft.com/office/drawing/2014/main" id="{EDE9AECE-29FB-C6A6-F494-FFEE3AA1CA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spTree>
    <p:extLst>
      <p:ext uri="{BB962C8B-B14F-4D97-AF65-F5344CB8AC3E}">
        <p14:creationId xmlns:p14="http://schemas.microsoft.com/office/powerpoint/2010/main" val="416264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1" y="127819"/>
            <a:ext cx="6327648"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Competitive Landscape Analysis: Heat Map of Existing Salons </a:t>
            </a:r>
          </a:p>
          <a:p>
            <a:pPr algn="ctr"/>
            <a:r>
              <a:rPr lang="en-US" dirty="0">
                <a:solidFill>
                  <a:schemeClr val="bg1"/>
                </a:solidFill>
              </a:rPr>
              <a:t>in the Market </a:t>
            </a:r>
          </a:p>
        </p:txBody>
      </p:sp>
      <p:pic>
        <p:nvPicPr>
          <p:cNvPr id="3" name="Picture 2">
            <a:extLst>
              <a:ext uri="{FF2B5EF4-FFF2-40B4-BE49-F238E27FC236}">
                <a16:creationId xmlns:a16="http://schemas.microsoft.com/office/drawing/2014/main" id="{6428001F-B5BA-A67B-8ADD-E5858CF73B4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1828" y="1184300"/>
            <a:ext cx="11460728" cy="5270741"/>
          </a:xfrm>
          <a:prstGeom prst="rect">
            <a:avLst/>
          </a:prstGeom>
          <a:ln w="19050">
            <a:solidFill>
              <a:srgbClr val="A07081"/>
            </a:solidFill>
          </a:ln>
        </p:spPr>
      </p:pic>
      <p:grpSp>
        <p:nvGrpSpPr>
          <p:cNvPr id="5" name="Group 4">
            <a:extLst>
              <a:ext uri="{FF2B5EF4-FFF2-40B4-BE49-F238E27FC236}">
                <a16:creationId xmlns:a16="http://schemas.microsoft.com/office/drawing/2014/main" id="{98184EBD-7A11-B6DD-F60D-F6AD2E57F797}"/>
              </a:ext>
            </a:extLst>
          </p:cNvPr>
          <p:cNvGrpSpPr/>
          <p:nvPr/>
        </p:nvGrpSpPr>
        <p:grpSpPr>
          <a:xfrm>
            <a:off x="9755567" y="16654"/>
            <a:ext cx="2303606" cy="921610"/>
            <a:chOff x="2095471" y="3805227"/>
            <a:chExt cx="9208707" cy="3438525"/>
          </a:xfrm>
        </p:grpSpPr>
        <p:pic>
          <p:nvPicPr>
            <p:cNvPr id="6" name="Picture 2" descr="50+ Salon Window Display Stock Illustrations, Royalty-Free Vector Graphics  &amp; Clip Art - iStock">
              <a:extLst>
                <a:ext uri="{FF2B5EF4-FFF2-40B4-BE49-F238E27FC236}">
                  <a16:creationId xmlns:a16="http://schemas.microsoft.com/office/drawing/2014/main" id="{616EE644-D344-E322-2BD4-BAE462BC81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people sitting on a blue letter&#10;&#10;Description automatically generated">
              <a:extLst>
                <a:ext uri="{FF2B5EF4-FFF2-40B4-BE49-F238E27FC236}">
                  <a16:creationId xmlns:a16="http://schemas.microsoft.com/office/drawing/2014/main" id="{EDE9AECE-29FB-C6A6-F494-FFEE3AA1CA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spTree>
    <p:extLst>
      <p:ext uri="{BB962C8B-B14F-4D97-AF65-F5344CB8AC3E}">
        <p14:creationId xmlns:p14="http://schemas.microsoft.com/office/powerpoint/2010/main" val="3671462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0" y="127819"/>
            <a:ext cx="6327667"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Strategic Demographic Analysis: Mapping Female Population by District for Targeting High-Potential Customer Areas</a:t>
            </a:r>
            <a:endParaRPr lang="en-GB" dirty="0">
              <a:solidFill>
                <a:schemeClr val="bg1"/>
              </a:solidFill>
            </a:endParaRPr>
          </a:p>
        </p:txBody>
      </p:sp>
      <p:grpSp>
        <p:nvGrpSpPr>
          <p:cNvPr id="2" name="Group 1">
            <a:extLst>
              <a:ext uri="{FF2B5EF4-FFF2-40B4-BE49-F238E27FC236}">
                <a16:creationId xmlns:a16="http://schemas.microsoft.com/office/drawing/2014/main" id="{5F37AF94-691E-4570-7E73-39F070A7FB3F}"/>
              </a:ext>
            </a:extLst>
          </p:cNvPr>
          <p:cNvGrpSpPr/>
          <p:nvPr/>
        </p:nvGrpSpPr>
        <p:grpSpPr>
          <a:xfrm>
            <a:off x="9755567" y="16654"/>
            <a:ext cx="2303606" cy="921610"/>
            <a:chOff x="2095471" y="3805227"/>
            <a:chExt cx="9208707" cy="3438525"/>
          </a:xfrm>
        </p:grpSpPr>
        <p:pic>
          <p:nvPicPr>
            <p:cNvPr id="3" name="Picture 2" descr="50+ Salon Window Display Stock Illustrations, Royalty-Free Vector Graphics  &amp; Clip Art - iStock">
              <a:extLst>
                <a:ext uri="{FF2B5EF4-FFF2-40B4-BE49-F238E27FC236}">
                  <a16:creationId xmlns:a16="http://schemas.microsoft.com/office/drawing/2014/main" id="{EE86EA61-AA6B-36BD-0DDF-9DADF885FBD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sitting on a blue letter&#10;&#10;Description automatically generated">
              <a:extLst>
                <a:ext uri="{FF2B5EF4-FFF2-40B4-BE49-F238E27FC236}">
                  <a16:creationId xmlns:a16="http://schemas.microsoft.com/office/drawing/2014/main" id="{422EC108-A61F-14C3-56F3-83FFF86F57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pic>
        <p:nvPicPr>
          <p:cNvPr id="6" name="Picture 5">
            <a:extLst>
              <a:ext uri="{FF2B5EF4-FFF2-40B4-BE49-F238E27FC236}">
                <a16:creationId xmlns:a16="http://schemas.microsoft.com/office/drawing/2014/main" id="{9D63A5C4-43CC-DAD5-74EA-F4BE77ABE0F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2190" y="1180176"/>
            <a:ext cx="11360003" cy="5278990"/>
          </a:xfrm>
          <a:prstGeom prst="rect">
            <a:avLst/>
          </a:prstGeom>
          <a:ln w="28575">
            <a:solidFill>
              <a:srgbClr val="A07081"/>
            </a:solidFill>
          </a:ln>
        </p:spPr>
      </p:pic>
    </p:spTree>
    <p:extLst>
      <p:ext uri="{BB962C8B-B14F-4D97-AF65-F5344CB8AC3E}">
        <p14:creationId xmlns:p14="http://schemas.microsoft.com/office/powerpoint/2010/main" val="397807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0" y="127819"/>
            <a:ext cx="6327667"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Strategic Demographic Analysis: Mapping Population Aged Between 20-40 For Targeting High-Potential Customer Areas</a:t>
            </a:r>
            <a:endParaRPr lang="en-GB" dirty="0">
              <a:solidFill>
                <a:schemeClr val="bg1"/>
              </a:solidFill>
            </a:endParaRPr>
          </a:p>
        </p:txBody>
      </p:sp>
      <p:grpSp>
        <p:nvGrpSpPr>
          <p:cNvPr id="2" name="Group 1">
            <a:extLst>
              <a:ext uri="{FF2B5EF4-FFF2-40B4-BE49-F238E27FC236}">
                <a16:creationId xmlns:a16="http://schemas.microsoft.com/office/drawing/2014/main" id="{DF25C999-D3F7-1290-B0E5-BE45927857FF}"/>
              </a:ext>
            </a:extLst>
          </p:cNvPr>
          <p:cNvGrpSpPr/>
          <p:nvPr/>
        </p:nvGrpSpPr>
        <p:grpSpPr>
          <a:xfrm>
            <a:off x="9755567" y="16654"/>
            <a:ext cx="2303606" cy="921610"/>
            <a:chOff x="2095471" y="3805227"/>
            <a:chExt cx="9208707" cy="3438525"/>
          </a:xfrm>
        </p:grpSpPr>
        <p:pic>
          <p:nvPicPr>
            <p:cNvPr id="3" name="Picture 2" descr="50+ Salon Window Display Stock Illustrations, Royalty-Free Vector Graphics  &amp; Clip Art - iStock">
              <a:extLst>
                <a:ext uri="{FF2B5EF4-FFF2-40B4-BE49-F238E27FC236}">
                  <a16:creationId xmlns:a16="http://schemas.microsoft.com/office/drawing/2014/main" id="{267A7789-A7EC-7831-4EFB-1DD003325C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sitting on a blue letter&#10;&#10;Description automatically generated">
              <a:extLst>
                <a:ext uri="{FF2B5EF4-FFF2-40B4-BE49-F238E27FC236}">
                  <a16:creationId xmlns:a16="http://schemas.microsoft.com/office/drawing/2014/main" id="{C586D529-F35D-73AE-A027-98A6DEE72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pic>
        <p:nvPicPr>
          <p:cNvPr id="6" name="Picture 5">
            <a:extLst>
              <a:ext uri="{FF2B5EF4-FFF2-40B4-BE49-F238E27FC236}">
                <a16:creationId xmlns:a16="http://schemas.microsoft.com/office/drawing/2014/main" id="{570D8FA1-E617-E561-5177-F367C5F9B65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36447" y="1070666"/>
            <a:ext cx="11719105" cy="5391889"/>
          </a:xfrm>
          <a:prstGeom prst="rect">
            <a:avLst/>
          </a:prstGeom>
          <a:ln w="38100">
            <a:solidFill>
              <a:srgbClr val="A07081"/>
            </a:solidFill>
          </a:ln>
        </p:spPr>
      </p:pic>
    </p:spTree>
    <p:extLst>
      <p:ext uri="{BB962C8B-B14F-4D97-AF65-F5344CB8AC3E}">
        <p14:creationId xmlns:p14="http://schemas.microsoft.com/office/powerpoint/2010/main" val="3826061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1" y="127819"/>
            <a:ext cx="6327648"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Rating Spectrum: Visualizing Existing Beauty Salons by </a:t>
            </a:r>
          </a:p>
          <a:p>
            <a:pPr algn="ctr"/>
            <a:r>
              <a:rPr lang="en-US" dirty="0">
                <a:solidFill>
                  <a:schemeClr val="bg1"/>
                </a:solidFill>
              </a:rPr>
              <a:t>Customer Ratings</a:t>
            </a:r>
            <a:endParaRPr lang="en-GB" dirty="0">
              <a:solidFill>
                <a:schemeClr val="bg1"/>
              </a:solidFill>
            </a:endParaRPr>
          </a:p>
        </p:txBody>
      </p:sp>
      <p:grpSp>
        <p:nvGrpSpPr>
          <p:cNvPr id="2" name="Group 1">
            <a:extLst>
              <a:ext uri="{FF2B5EF4-FFF2-40B4-BE49-F238E27FC236}">
                <a16:creationId xmlns:a16="http://schemas.microsoft.com/office/drawing/2014/main" id="{03051049-98B6-BD56-CF1B-80E5696FFFAF}"/>
              </a:ext>
            </a:extLst>
          </p:cNvPr>
          <p:cNvGrpSpPr/>
          <p:nvPr/>
        </p:nvGrpSpPr>
        <p:grpSpPr>
          <a:xfrm>
            <a:off x="9755567" y="16654"/>
            <a:ext cx="2303606" cy="921610"/>
            <a:chOff x="2095471" y="3805227"/>
            <a:chExt cx="9208707" cy="3438525"/>
          </a:xfrm>
        </p:grpSpPr>
        <p:pic>
          <p:nvPicPr>
            <p:cNvPr id="3" name="Picture 2" descr="50+ Salon Window Display Stock Illustrations, Royalty-Free Vector Graphics  &amp; Clip Art - iStock">
              <a:extLst>
                <a:ext uri="{FF2B5EF4-FFF2-40B4-BE49-F238E27FC236}">
                  <a16:creationId xmlns:a16="http://schemas.microsoft.com/office/drawing/2014/main" id="{96029CCE-B0D3-EC56-D2C1-CDE729EBE6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sitting on a blue letter&#10;&#10;Description automatically generated">
              <a:extLst>
                <a:ext uri="{FF2B5EF4-FFF2-40B4-BE49-F238E27FC236}">
                  <a16:creationId xmlns:a16="http://schemas.microsoft.com/office/drawing/2014/main" id="{706DF233-0AA8-D13B-8860-802C1F8BC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pic>
        <p:nvPicPr>
          <p:cNvPr id="7" name="Picture 6">
            <a:extLst>
              <a:ext uri="{FF2B5EF4-FFF2-40B4-BE49-F238E27FC236}">
                <a16:creationId xmlns:a16="http://schemas.microsoft.com/office/drawing/2014/main" id="{325F897C-3259-6154-873E-16A145BF94C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2190" y="1185727"/>
            <a:ext cx="11360003" cy="5267887"/>
          </a:xfrm>
          <a:prstGeom prst="rect">
            <a:avLst/>
          </a:prstGeom>
          <a:ln w="28575">
            <a:solidFill>
              <a:srgbClr val="A07081"/>
            </a:solidFill>
          </a:ln>
        </p:spPr>
      </p:pic>
    </p:spTree>
    <p:extLst>
      <p:ext uri="{BB962C8B-B14F-4D97-AF65-F5344CB8AC3E}">
        <p14:creationId xmlns:p14="http://schemas.microsoft.com/office/powerpoint/2010/main" val="2298659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96BDE94-CC83-F134-9159-5F1E1B71DF89}"/>
              </a:ext>
            </a:extLst>
          </p:cNvPr>
          <p:cNvGrpSpPr/>
          <p:nvPr/>
        </p:nvGrpSpPr>
        <p:grpSpPr>
          <a:xfrm>
            <a:off x="9755567" y="16654"/>
            <a:ext cx="2303606" cy="921610"/>
            <a:chOff x="2095471" y="3805227"/>
            <a:chExt cx="9208707" cy="3438525"/>
          </a:xfrm>
        </p:grpSpPr>
        <p:pic>
          <p:nvPicPr>
            <p:cNvPr id="1026" name="Picture 2" descr="50+ Salon Window Display Stock Illustrations, Royalty-Free Vector Graphics  &amp; Clip Art - iStock">
              <a:extLst>
                <a:ext uri="{FF2B5EF4-FFF2-40B4-BE49-F238E27FC236}">
                  <a16:creationId xmlns:a16="http://schemas.microsoft.com/office/drawing/2014/main" id="{FD735503-3702-D54B-BF86-7BFBBB9DE09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oup of people sitting on a blue letter&#10;&#10;Description automatically generated">
              <a:extLst>
                <a:ext uri="{FF2B5EF4-FFF2-40B4-BE49-F238E27FC236}">
                  <a16:creationId xmlns:a16="http://schemas.microsoft.com/office/drawing/2014/main" id="{D79BD5BC-BE9F-D8AD-FCAB-EB9A47874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sp>
        <p:nvSpPr>
          <p:cNvPr id="4" name="Arrow: Pentagon 3">
            <a:extLst>
              <a:ext uri="{FF2B5EF4-FFF2-40B4-BE49-F238E27FC236}">
                <a16:creationId xmlns:a16="http://schemas.microsoft.com/office/drawing/2014/main" id="{6B89AC2B-52AC-1A94-1E65-FAD9226DE0DA}"/>
              </a:ext>
            </a:extLst>
          </p:cNvPr>
          <p:cNvSpPr/>
          <p:nvPr/>
        </p:nvSpPr>
        <p:spPr>
          <a:xfrm>
            <a:off x="1" y="127819"/>
            <a:ext cx="6327648"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Unlocking Market Insights: Harnessing the Power of Mango Map Query Tool for Rapid Data Exploration</a:t>
            </a:r>
            <a:endParaRPr lang="en-GB" dirty="0">
              <a:solidFill>
                <a:schemeClr val="bg1"/>
              </a:solidFill>
            </a:endParaRPr>
          </a:p>
        </p:txBody>
      </p:sp>
      <p:pic>
        <p:nvPicPr>
          <p:cNvPr id="3" name="Picture 2">
            <a:extLst>
              <a:ext uri="{FF2B5EF4-FFF2-40B4-BE49-F238E27FC236}">
                <a16:creationId xmlns:a16="http://schemas.microsoft.com/office/drawing/2014/main" id="{8C1B6F76-58AB-B2C4-23D6-44F38CEC3AF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48447" y="1021407"/>
            <a:ext cx="7219333" cy="3327073"/>
          </a:xfrm>
          <a:prstGeom prst="rect">
            <a:avLst/>
          </a:prstGeom>
          <a:ln w="19050">
            <a:solidFill>
              <a:srgbClr val="A07081"/>
            </a:solidFill>
          </a:ln>
        </p:spPr>
      </p:pic>
      <p:sp>
        <p:nvSpPr>
          <p:cNvPr id="5" name="TextBox 4">
            <a:extLst>
              <a:ext uri="{FF2B5EF4-FFF2-40B4-BE49-F238E27FC236}">
                <a16:creationId xmlns:a16="http://schemas.microsoft.com/office/drawing/2014/main" id="{4EEAC84E-8393-590D-5AC5-22A9D5C19083}"/>
              </a:ext>
            </a:extLst>
          </p:cNvPr>
          <p:cNvSpPr txBox="1"/>
          <p:nvPr/>
        </p:nvSpPr>
        <p:spPr>
          <a:xfrm>
            <a:off x="7419820" y="1327452"/>
            <a:ext cx="4475773" cy="3693319"/>
          </a:xfrm>
          <a:prstGeom prst="rect">
            <a:avLst/>
          </a:prstGeom>
          <a:noFill/>
        </p:spPr>
        <p:txBody>
          <a:bodyPr wrap="square" rtlCol="0">
            <a:spAutoFit/>
          </a:bodyPr>
          <a:lstStyle/>
          <a:p>
            <a:pPr marL="404812" indent="-285750">
              <a:buClr>
                <a:srgbClr val="E18D9D"/>
              </a:buClr>
              <a:buSzPct val="125000"/>
              <a:buFont typeface="Wingdings" panose="05000000000000000000" pitchFamily="2" charset="2"/>
              <a:buChar char="§"/>
            </a:pPr>
            <a:r>
              <a:rPr lang="en-GB" b="1" dirty="0">
                <a:solidFill>
                  <a:srgbClr val="A07081"/>
                </a:solidFill>
              </a:rPr>
              <a:t>Efficient Layer Highlighting:</a:t>
            </a:r>
          </a:p>
          <a:p>
            <a:pPr marL="396875">
              <a:buClr>
                <a:srgbClr val="E18D9D"/>
              </a:buClr>
              <a:buSzPct val="125000"/>
              <a:tabLst>
                <a:tab pos="396875" algn="l"/>
              </a:tabLst>
            </a:pPr>
            <a:r>
              <a:rPr lang="en-GB" dirty="0">
                <a:solidFill>
                  <a:schemeClr val="bg1">
                    <a:lumMod val="50000"/>
                  </a:schemeClr>
                </a:solidFill>
              </a:rPr>
              <a:t>From a layer that consists several landmarks, mango map allowed to query the layer to highlight only the metro stations (in red).</a:t>
            </a:r>
          </a:p>
          <a:p>
            <a:pPr marL="119062">
              <a:buClr>
                <a:srgbClr val="E18D9D"/>
              </a:buClr>
              <a:buSzPct val="125000"/>
            </a:pPr>
            <a:endParaRPr lang="en-GB" dirty="0">
              <a:solidFill>
                <a:schemeClr val="tx1">
                  <a:lumMod val="75000"/>
                  <a:lumOff val="25000"/>
                </a:schemeClr>
              </a:solidFill>
            </a:endParaRPr>
          </a:p>
          <a:p>
            <a:pPr marL="404812" indent="-285750">
              <a:buClr>
                <a:srgbClr val="E18D9D"/>
              </a:buClr>
              <a:buSzPct val="125000"/>
              <a:buFont typeface="Wingdings" panose="05000000000000000000" pitchFamily="2" charset="2"/>
              <a:buChar char="§"/>
            </a:pPr>
            <a:r>
              <a:rPr lang="en-GB" b="1" dirty="0">
                <a:solidFill>
                  <a:srgbClr val="A07081"/>
                </a:solidFill>
              </a:rPr>
              <a:t>Versatile Data Output Options:</a:t>
            </a:r>
          </a:p>
          <a:p>
            <a:pPr marL="396875">
              <a:buClr>
                <a:srgbClr val="E18D9D"/>
              </a:buClr>
              <a:buSzPct val="125000"/>
            </a:pPr>
            <a:r>
              <a:rPr lang="en-US" dirty="0">
                <a:solidFill>
                  <a:schemeClr val="bg1">
                    <a:lumMod val="50000"/>
                  </a:schemeClr>
                </a:solidFill>
              </a:rPr>
              <a:t>Users can seamlessly transition between viewing data in table form, generating detailed reports, or downloading it in CSV, SHP, or KML formats—a versatile feature uncommon in many webGIS platforms.</a:t>
            </a:r>
            <a:endParaRPr lang="en-GB" dirty="0">
              <a:solidFill>
                <a:schemeClr val="bg1">
                  <a:lumMod val="50000"/>
                </a:schemeClr>
              </a:solidFill>
            </a:endParaRPr>
          </a:p>
        </p:txBody>
      </p:sp>
      <p:sp>
        <p:nvSpPr>
          <p:cNvPr id="6" name="TextBox 5">
            <a:extLst>
              <a:ext uri="{FF2B5EF4-FFF2-40B4-BE49-F238E27FC236}">
                <a16:creationId xmlns:a16="http://schemas.microsoft.com/office/drawing/2014/main" id="{62636AB5-389B-1F19-6F0E-E713F80A0063}"/>
              </a:ext>
            </a:extLst>
          </p:cNvPr>
          <p:cNvSpPr txBox="1"/>
          <p:nvPr/>
        </p:nvSpPr>
        <p:spPr>
          <a:xfrm>
            <a:off x="87796" y="4697258"/>
            <a:ext cx="6152057" cy="1754326"/>
          </a:xfrm>
          <a:prstGeom prst="rect">
            <a:avLst/>
          </a:prstGeom>
          <a:noFill/>
        </p:spPr>
        <p:txBody>
          <a:bodyPr wrap="square" rtlCol="0">
            <a:spAutoFit/>
          </a:bodyPr>
          <a:lstStyle/>
          <a:p>
            <a:pPr marL="404812" indent="-285750">
              <a:buClr>
                <a:srgbClr val="E18D9D"/>
              </a:buClr>
              <a:buSzPct val="125000"/>
              <a:buFont typeface="Wingdings" panose="05000000000000000000" pitchFamily="2" charset="2"/>
              <a:buChar char="§"/>
            </a:pPr>
            <a:r>
              <a:rPr lang="en-GB" b="1" dirty="0">
                <a:solidFill>
                  <a:srgbClr val="A07081"/>
                </a:solidFill>
              </a:rPr>
              <a:t>Layer Management Challenges:</a:t>
            </a:r>
          </a:p>
          <a:p>
            <a:pPr marL="398463">
              <a:buClr>
                <a:srgbClr val="E18D9D"/>
              </a:buClr>
              <a:buSzPct val="125000"/>
              <a:tabLst>
                <a:tab pos="398463" algn="l"/>
              </a:tabLst>
            </a:pPr>
            <a:r>
              <a:rPr lang="en-US" dirty="0">
                <a:solidFill>
                  <a:schemeClr val="bg1">
                    <a:lumMod val="50000"/>
                  </a:schemeClr>
                </a:solidFill>
              </a:rPr>
              <a:t>One drawback is that, unlike ArcGIS Online, Mango Map doesn't automatically hide non-queried landmarks or create a new layer displaying only the queried records. This necessitates re-adding as a separate layer using the downloaded CSV or shapefile.</a:t>
            </a:r>
            <a:endParaRPr lang="en-GB" dirty="0">
              <a:solidFill>
                <a:schemeClr val="bg1">
                  <a:lumMod val="50000"/>
                </a:schemeClr>
              </a:solidFill>
            </a:endParaRPr>
          </a:p>
        </p:txBody>
      </p:sp>
      <p:sp>
        <p:nvSpPr>
          <p:cNvPr id="7" name="TextBox 6">
            <a:extLst>
              <a:ext uri="{FF2B5EF4-FFF2-40B4-BE49-F238E27FC236}">
                <a16:creationId xmlns:a16="http://schemas.microsoft.com/office/drawing/2014/main" id="{4DD4DB8C-628A-2F02-3661-43FA1FE452F4}"/>
              </a:ext>
            </a:extLst>
          </p:cNvPr>
          <p:cNvSpPr txBox="1"/>
          <p:nvPr/>
        </p:nvSpPr>
        <p:spPr>
          <a:xfrm>
            <a:off x="7419820" y="5403137"/>
            <a:ext cx="4860342" cy="1200329"/>
          </a:xfrm>
          <a:prstGeom prst="rect">
            <a:avLst/>
          </a:prstGeom>
          <a:noFill/>
        </p:spPr>
        <p:txBody>
          <a:bodyPr wrap="square" rtlCol="0">
            <a:spAutoFit/>
          </a:bodyPr>
          <a:lstStyle/>
          <a:p>
            <a:pPr marL="404812" indent="-285750">
              <a:buClr>
                <a:srgbClr val="E18D9D"/>
              </a:buClr>
              <a:buSzPct val="125000"/>
              <a:buFont typeface="Wingdings" panose="05000000000000000000" pitchFamily="2" charset="2"/>
              <a:buChar char="§"/>
            </a:pPr>
            <a:r>
              <a:rPr lang="en-GB" b="1" dirty="0">
                <a:solidFill>
                  <a:srgbClr val="A07081"/>
                </a:solidFill>
              </a:rPr>
              <a:t>User-Friendly Considerations:</a:t>
            </a:r>
          </a:p>
          <a:p>
            <a:pPr marL="398463">
              <a:buClr>
                <a:srgbClr val="E18D9D"/>
              </a:buClr>
              <a:buSzPct val="125000"/>
            </a:pPr>
            <a:r>
              <a:rPr lang="en-GB" sz="1800" dirty="0">
                <a:solidFill>
                  <a:schemeClr val="bg1">
                    <a:lumMod val="50000"/>
                  </a:schemeClr>
                </a:solidFill>
              </a:rPr>
              <a:t>The query tool is a bit a complicated and can be made simpler for ease of user interaction. </a:t>
            </a:r>
          </a:p>
          <a:p>
            <a:endParaRPr lang="en-GB" dirty="0"/>
          </a:p>
        </p:txBody>
      </p:sp>
    </p:spTree>
    <p:extLst>
      <p:ext uri="{BB962C8B-B14F-4D97-AF65-F5344CB8AC3E}">
        <p14:creationId xmlns:p14="http://schemas.microsoft.com/office/powerpoint/2010/main" val="2555300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1" y="127819"/>
            <a:ext cx="6327648"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Supplier Landscape Mapping: Analyzing Potential Partners for Beauty Salon Market Success</a:t>
            </a:r>
            <a:endParaRPr lang="en-GB" dirty="0">
              <a:solidFill>
                <a:schemeClr val="bg1"/>
              </a:solidFill>
            </a:endParaRPr>
          </a:p>
        </p:txBody>
      </p:sp>
      <p:grpSp>
        <p:nvGrpSpPr>
          <p:cNvPr id="2" name="Group 1">
            <a:extLst>
              <a:ext uri="{FF2B5EF4-FFF2-40B4-BE49-F238E27FC236}">
                <a16:creationId xmlns:a16="http://schemas.microsoft.com/office/drawing/2014/main" id="{03051049-98B6-BD56-CF1B-80E5696FFFAF}"/>
              </a:ext>
            </a:extLst>
          </p:cNvPr>
          <p:cNvGrpSpPr/>
          <p:nvPr/>
        </p:nvGrpSpPr>
        <p:grpSpPr>
          <a:xfrm>
            <a:off x="9755567" y="16654"/>
            <a:ext cx="2303606" cy="921610"/>
            <a:chOff x="2095471" y="3805227"/>
            <a:chExt cx="9208707" cy="3438525"/>
          </a:xfrm>
        </p:grpSpPr>
        <p:pic>
          <p:nvPicPr>
            <p:cNvPr id="3" name="Picture 2" descr="50+ Salon Window Display Stock Illustrations, Royalty-Free Vector Graphics  &amp; Clip Art - iStock">
              <a:extLst>
                <a:ext uri="{FF2B5EF4-FFF2-40B4-BE49-F238E27FC236}">
                  <a16:creationId xmlns:a16="http://schemas.microsoft.com/office/drawing/2014/main" id="{96029CCE-B0D3-EC56-D2C1-CDE729EBE6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sitting on a blue letter&#10;&#10;Description automatically generated">
              <a:extLst>
                <a:ext uri="{FF2B5EF4-FFF2-40B4-BE49-F238E27FC236}">
                  <a16:creationId xmlns:a16="http://schemas.microsoft.com/office/drawing/2014/main" id="{706DF233-0AA8-D13B-8860-802C1F8BC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pic>
        <p:nvPicPr>
          <p:cNvPr id="7" name="Picture 6">
            <a:extLst>
              <a:ext uri="{FF2B5EF4-FFF2-40B4-BE49-F238E27FC236}">
                <a16:creationId xmlns:a16="http://schemas.microsoft.com/office/drawing/2014/main" id="{325F897C-3259-6154-873E-16A145BF94C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2190" y="1207699"/>
            <a:ext cx="11360003" cy="5223943"/>
          </a:xfrm>
          <a:prstGeom prst="rect">
            <a:avLst/>
          </a:prstGeom>
        </p:spPr>
      </p:pic>
    </p:spTree>
    <p:extLst>
      <p:ext uri="{BB962C8B-B14F-4D97-AF65-F5344CB8AC3E}">
        <p14:creationId xmlns:p14="http://schemas.microsoft.com/office/powerpoint/2010/main" val="339454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4DE3A19B-51BC-0188-803D-8422607B1CC7}"/>
              </a:ext>
            </a:extLst>
          </p:cNvPr>
          <p:cNvSpPr/>
          <p:nvPr/>
        </p:nvSpPr>
        <p:spPr>
          <a:xfrm>
            <a:off x="1" y="127819"/>
            <a:ext cx="3495039"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Introduction: Aim and Objectives</a:t>
            </a:r>
          </a:p>
        </p:txBody>
      </p:sp>
      <p:sp>
        <p:nvSpPr>
          <p:cNvPr id="11" name="TextBox 10">
            <a:extLst>
              <a:ext uri="{FF2B5EF4-FFF2-40B4-BE49-F238E27FC236}">
                <a16:creationId xmlns:a16="http://schemas.microsoft.com/office/drawing/2014/main" id="{2F59CBC7-6418-03FE-E0DB-7B5C12AC13A9}"/>
              </a:ext>
            </a:extLst>
          </p:cNvPr>
          <p:cNvSpPr txBox="1"/>
          <p:nvPr/>
        </p:nvSpPr>
        <p:spPr>
          <a:xfrm>
            <a:off x="950069" y="1534571"/>
            <a:ext cx="9516894" cy="3788858"/>
          </a:xfrm>
          <a:prstGeom prst="rect">
            <a:avLst/>
          </a:prstGeom>
          <a:noFill/>
        </p:spPr>
        <p:txBody>
          <a:bodyPr wrap="square">
            <a:spAutoFit/>
          </a:bodyPr>
          <a:lstStyle/>
          <a:p>
            <a:pPr>
              <a:lnSpc>
                <a:spcPct val="150000"/>
              </a:lnSpc>
            </a:pPr>
            <a:r>
              <a:rPr lang="en-US" b="1" dirty="0">
                <a:solidFill>
                  <a:srgbClr val="A07081"/>
                </a:solidFill>
              </a:rPr>
              <a:t>Aim	</a:t>
            </a:r>
          </a:p>
          <a:p>
            <a:pPr defTabSz="233363">
              <a:lnSpc>
                <a:spcPct val="150000"/>
              </a:lnSpc>
            </a:pPr>
            <a:r>
              <a:rPr lang="en-US" b="1" dirty="0">
                <a:solidFill>
                  <a:srgbClr val="A07081"/>
                </a:solidFill>
              </a:rPr>
              <a:t>	</a:t>
            </a:r>
            <a:r>
              <a:rPr lang="en-US" dirty="0">
                <a:solidFill>
                  <a:schemeClr val="bg1">
                    <a:lumMod val="50000"/>
                  </a:schemeClr>
                </a:solidFill>
              </a:rPr>
              <a:t>Leverage the geoprocessing tools and capabilities of webGIS platforms to conduct a preliminary. market analysis for starting a beauty salon business in Qatar. </a:t>
            </a:r>
          </a:p>
          <a:p>
            <a:pPr defTabSz="233363">
              <a:lnSpc>
                <a:spcPct val="150000"/>
              </a:lnSpc>
            </a:pPr>
            <a:endParaRPr lang="en-US" dirty="0">
              <a:solidFill>
                <a:schemeClr val="tx1">
                  <a:lumMod val="75000"/>
                  <a:lumOff val="25000"/>
                </a:schemeClr>
              </a:solidFill>
            </a:endParaRPr>
          </a:p>
          <a:p>
            <a:pPr defTabSz="233363">
              <a:lnSpc>
                <a:spcPct val="150000"/>
              </a:lnSpc>
            </a:pPr>
            <a:r>
              <a:rPr lang="en-US" b="1" dirty="0">
                <a:solidFill>
                  <a:srgbClr val="A07081"/>
                </a:solidFill>
              </a:rPr>
              <a:t>Objectives</a:t>
            </a:r>
          </a:p>
          <a:p>
            <a:pPr marL="285750" indent="-3175" defTabSz="233363">
              <a:lnSpc>
                <a:spcPct val="150000"/>
              </a:lnSpc>
              <a:buFont typeface="Arial" panose="020B0604020202020204" pitchFamily="34" charset="0"/>
              <a:buChar char="•"/>
            </a:pPr>
            <a:r>
              <a:rPr lang="en-US" dirty="0">
                <a:solidFill>
                  <a:schemeClr val="bg1">
                    <a:lumMod val="50000"/>
                  </a:schemeClr>
                </a:solidFill>
              </a:rPr>
              <a:t>	Explore three different webGIS platforms tailored for the same preliminary market analysis.</a:t>
            </a:r>
          </a:p>
          <a:p>
            <a:pPr marL="285750" indent="-3175" defTabSz="233363">
              <a:lnSpc>
                <a:spcPct val="150000"/>
              </a:lnSpc>
              <a:buFont typeface="Arial" panose="020B0604020202020204" pitchFamily="34" charset="0"/>
              <a:buChar char="•"/>
            </a:pPr>
            <a:r>
              <a:rPr lang="en-US" dirty="0">
                <a:solidFill>
                  <a:schemeClr val="bg1">
                    <a:lumMod val="50000"/>
                  </a:schemeClr>
                </a:solidFill>
              </a:rPr>
              <a:t>	Compare and contrast their interfaces, platforms, and usability.</a:t>
            </a:r>
          </a:p>
          <a:p>
            <a:pPr marL="457200" indent="-174625" defTabSz="233363">
              <a:lnSpc>
                <a:spcPct val="150000"/>
              </a:lnSpc>
              <a:buFont typeface="Arial" panose="020B0604020202020204" pitchFamily="34" charset="0"/>
              <a:buChar char="•"/>
            </a:pPr>
            <a:r>
              <a:rPr lang="en-US" dirty="0">
                <a:solidFill>
                  <a:schemeClr val="bg1">
                    <a:lumMod val="50000"/>
                  </a:schemeClr>
                </a:solidFill>
              </a:rPr>
              <a:t>	Demonstrate the use of webGIS in helping the client analyze Qatar's market for starting a beauty salon business.</a:t>
            </a:r>
          </a:p>
        </p:txBody>
      </p:sp>
      <p:sp>
        <p:nvSpPr>
          <p:cNvPr id="12" name="Footer Placeholder 11">
            <a:extLst>
              <a:ext uri="{FF2B5EF4-FFF2-40B4-BE49-F238E27FC236}">
                <a16:creationId xmlns:a16="http://schemas.microsoft.com/office/drawing/2014/main" id="{DBBC90AC-0799-5AB5-E977-5F617E5C65C2}"/>
              </a:ext>
            </a:extLst>
          </p:cNvPr>
          <p:cNvSpPr>
            <a:spLocks noGrp="1"/>
          </p:cNvSpPr>
          <p:nvPr>
            <p:ph type="ftr" sz="quarter" idx="11"/>
          </p:nvPr>
        </p:nvSpPr>
        <p:spPr>
          <a:xfrm>
            <a:off x="408562" y="6356350"/>
            <a:ext cx="11783438" cy="365125"/>
          </a:xfrm>
        </p:spPr>
        <p:txBody>
          <a:bodyPr/>
          <a:lstStyle/>
          <a:p>
            <a:r>
              <a:rPr lang="en-US" b="1" baseline="30000" dirty="0"/>
              <a:t>1 </a:t>
            </a:r>
            <a:r>
              <a:rPr lang="en-US" dirty="0"/>
              <a:t>Sheehan, A. (2023) What is a market analysis? 3 steps every business should follow, Shopify. Available at: https://www.shopify.com/blog/market-analysis (Accessed: 22 November 2023). </a:t>
            </a:r>
            <a:endParaRPr lang="en-GB" dirty="0"/>
          </a:p>
        </p:txBody>
      </p:sp>
    </p:spTree>
    <p:extLst>
      <p:ext uri="{BB962C8B-B14F-4D97-AF65-F5344CB8AC3E}">
        <p14:creationId xmlns:p14="http://schemas.microsoft.com/office/powerpoint/2010/main" val="1381853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CE0FF-FC0F-91B7-CBAF-1857E326AEF5}"/>
              </a:ext>
            </a:extLst>
          </p:cNvPr>
          <p:cNvSpPr>
            <a:spLocks noGrp="1"/>
          </p:cNvSpPr>
          <p:nvPr>
            <p:ph type="ctrTitle"/>
          </p:nvPr>
        </p:nvSpPr>
        <p:spPr/>
        <p:txBody>
          <a:bodyPr>
            <a:normAutofit/>
          </a:bodyPr>
          <a:lstStyle/>
          <a:p>
            <a:r>
              <a:rPr lang="en-GB" dirty="0">
                <a:solidFill>
                  <a:srgbClr val="5D2719"/>
                </a:solidFill>
              </a:rPr>
              <a:t>Market Analysis Using CARTO</a:t>
            </a:r>
          </a:p>
        </p:txBody>
      </p:sp>
      <p:grpSp>
        <p:nvGrpSpPr>
          <p:cNvPr id="9" name="Group 8">
            <a:extLst>
              <a:ext uri="{FF2B5EF4-FFF2-40B4-BE49-F238E27FC236}">
                <a16:creationId xmlns:a16="http://schemas.microsoft.com/office/drawing/2014/main" id="{B96BDE94-CC83-F134-9159-5F1E1B71DF89}"/>
              </a:ext>
            </a:extLst>
          </p:cNvPr>
          <p:cNvGrpSpPr/>
          <p:nvPr/>
        </p:nvGrpSpPr>
        <p:grpSpPr>
          <a:xfrm>
            <a:off x="2221992" y="3895344"/>
            <a:ext cx="9208707" cy="3438525"/>
            <a:chOff x="2095471" y="3805227"/>
            <a:chExt cx="9208707" cy="3438525"/>
          </a:xfrm>
        </p:grpSpPr>
        <p:pic>
          <p:nvPicPr>
            <p:cNvPr id="1026" name="Picture 2" descr="50+ Salon Window Display Stock Illustrations, Royalty-Free Vector Graphics  &amp; Clip Art - iStock">
              <a:extLst>
                <a:ext uri="{FF2B5EF4-FFF2-40B4-BE49-F238E27FC236}">
                  <a16:creationId xmlns:a16="http://schemas.microsoft.com/office/drawing/2014/main" id="{FD735503-3702-D54B-BF86-7BFBBB9DE09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oup of people sitting on a blue letter&#10;&#10;Description automatically generated">
              <a:extLst>
                <a:ext uri="{FF2B5EF4-FFF2-40B4-BE49-F238E27FC236}">
                  <a16:creationId xmlns:a16="http://schemas.microsoft.com/office/drawing/2014/main" id="{D79BD5BC-BE9F-D8AD-FCAB-EB9A47874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sp>
        <p:nvSpPr>
          <p:cNvPr id="3" name="Rectangle 2">
            <a:extLst>
              <a:ext uri="{FF2B5EF4-FFF2-40B4-BE49-F238E27FC236}">
                <a16:creationId xmlns:a16="http://schemas.microsoft.com/office/drawing/2014/main" id="{F3D049F4-52B3-A18C-94C6-E86F2218CF02}"/>
              </a:ext>
            </a:extLst>
          </p:cNvPr>
          <p:cNvSpPr/>
          <p:nvPr/>
        </p:nvSpPr>
        <p:spPr>
          <a:xfrm>
            <a:off x="5322316" y="1005840"/>
            <a:ext cx="1547368" cy="1593470"/>
          </a:xfrm>
          <a:prstGeom prst="rect">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5">
              <a:tint val="50000"/>
              <a:alpha val="90000"/>
              <a:hueOff val="72337"/>
              <a:satOff val="-2780"/>
              <a:lumOff val="9770"/>
              <a:alphaOff val="-40000"/>
            </a:schemeClr>
          </a:effectRef>
          <a:fontRef idx="minor">
            <a:schemeClr val="lt1">
              <a:hueOff val="0"/>
              <a:satOff val="0"/>
              <a:lumOff val="0"/>
              <a:alphaOff val="0"/>
            </a:schemeClr>
          </a:fontRef>
        </p:style>
        <p:txBody>
          <a:bodyPr/>
          <a:lstStyle/>
          <a:p>
            <a:endParaRPr lang="en-GB"/>
          </a:p>
        </p:txBody>
      </p:sp>
    </p:spTree>
    <p:extLst>
      <p:ext uri="{BB962C8B-B14F-4D97-AF65-F5344CB8AC3E}">
        <p14:creationId xmlns:p14="http://schemas.microsoft.com/office/powerpoint/2010/main" val="1935280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1" y="127819"/>
            <a:ext cx="6327648"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Competitive Landscape Analysis: Mapping Existing Salons </a:t>
            </a:r>
          </a:p>
          <a:p>
            <a:pPr algn="ctr"/>
            <a:r>
              <a:rPr lang="en-US" dirty="0">
                <a:solidFill>
                  <a:schemeClr val="bg1"/>
                </a:solidFill>
              </a:rPr>
              <a:t>in the Market and Analyzing Their Ratings</a:t>
            </a:r>
          </a:p>
        </p:txBody>
      </p:sp>
      <p:grpSp>
        <p:nvGrpSpPr>
          <p:cNvPr id="2" name="Group 1">
            <a:extLst>
              <a:ext uri="{FF2B5EF4-FFF2-40B4-BE49-F238E27FC236}">
                <a16:creationId xmlns:a16="http://schemas.microsoft.com/office/drawing/2014/main" id="{0D33FAFC-2067-2EB9-8C66-2511FF864E3D}"/>
              </a:ext>
            </a:extLst>
          </p:cNvPr>
          <p:cNvGrpSpPr/>
          <p:nvPr/>
        </p:nvGrpSpPr>
        <p:grpSpPr>
          <a:xfrm>
            <a:off x="9755567" y="16654"/>
            <a:ext cx="2303606" cy="921610"/>
            <a:chOff x="2095471" y="3805227"/>
            <a:chExt cx="9208707" cy="3438525"/>
          </a:xfrm>
        </p:grpSpPr>
        <p:pic>
          <p:nvPicPr>
            <p:cNvPr id="3" name="Picture 2" descr="50+ Salon Window Display Stock Illustrations, Royalty-Free Vector Graphics  &amp; Clip Art - iStock">
              <a:extLst>
                <a:ext uri="{FF2B5EF4-FFF2-40B4-BE49-F238E27FC236}">
                  <a16:creationId xmlns:a16="http://schemas.microsoft.com/office/drawing/2014/main" id="{CA254691-E350-D02A-117F-FAD40ABC2A2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sitting on a blue letter&#10;&#10;Description automatically generated">
              <a:extLst>
                <a:ext uri="{FF2B5EF4-FFF2-40B4-BE49-F238E27FC236}">
                  <a16:creationId xmlns:a16="http://schemas.microsoft.com/office/drawing/2014/main" id="{D67E5174-8F20-6A9C-9893-4C8612D323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pic>
        <p:nvPicPr>
          <p:cNvPr id="6" name="Picture 5">
            <a:extLst>
              <a:ext uri="{FF2B5EF4-FFF2-40B4-BE49-F238E27FC236}">
                <a16:creationId xmlns:a16="http://schemas.microsoft.com/office/drawing/2014/main" id="{6554302F-EEED-E7EE-275F-FBEBE16D0EC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0643" y="1041656"/>
            <a:ext cx="11890715" cy="5449911"/>
          </a:xfrm>
          <a:prstGeom prst="rect">
            <a:avLst/>
          </a:prstGeom>
          <a:ln>
            <a:solidFill>
              <a:srgbClr val="873132"/>
            </a:solidFill>
          </a:ln>
        </p:spPr>
      </p:pic>
    </p:spTree>
    <p:extLst>
      <p:ext uri="{BB962C8B-B14F-4D97-AF65-F5344CB8AC3E}">
        <p14:creationId xmlns:p14="http://schemas.microsoft.com/office/powerpoint/2010/main" val="3288889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1" y="127819"/>
            <a:ext cx="6327648"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Competitive Landscape Analysis: Heat Map of Existing Salons </a:t>
            </a:r>
          </a:p>
          <a:p>
            <a:pPr algn="ctr"/>
            <a:r>
              <a:rPr lang="en-US" dirty="0">
                <a:solidFill>
                  <a:schemeClr val="bg1"/>
                </a:solidFill>
              </a:rPr>
              <a:t>in the Market </a:t>
            </a:r>
          </a:p>
        </p:txBody>
      </p:sp>
      <p:grpSp>
        <p:nvGrpSpPr>
          <p:cNvPr id="14" name="Group 13">
            <a:extLst>
              <a:ext uri="{FF2B5EF4-FFF2-40B4-BE49-F238E27FC236}">
                <a16:creationId xmlns:a16="http://schemas.microsoft.com/office/drawing/2014/main" id="{C65D635C-4316-EA0E-22D5-34E19EE252C1}"/>
              </a:ext>
            </a:extLst>
          </p:cNvPr>
          <p:cNvGrpSpPr/>
          <p:nvPr/>
        </p:nvGrpSpPr>
        <p:grpSpPr>
          <a:xfrm>
            <a:off x="9755567" y="16654"/>
            <a:ext cx="2303606" cy="921610"/>
            <a:chOff x="2095471" y="3805227"/>
            <a:chExt cx="9208707" cy="3438525"/>
          </a:xfrm>
        </p:grpSpPr>
        <p:pic>
          <p:nvPicPr>
            <p:cNvPr id="15" name="Picture 2" descr="50+ Salon Window Display Stock Illustrations, Royalty-Free Vector Graphics  &amp; Clip Art - iStock">
              <a:extLst>
                <a:ext uri="{FF2B5EF4-FFF2-40B4-BE49-F238E27FC236}">
                  <a16:creationId xmlns:a16="http://schemas.microsoft.com/office/drawing/2014/main" id="{B590BE02-8E33-0456-881D-7CA6AA45D21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group of people sitting on a blue letter&#10;&#10;Description automatically generated">
              <a:extLst>
                <a:ext uri="{FF2B5EF4-FFF2-40B4-BE49-F238E27FC236}">
                  <a16:creationId xmlns:a16="http://schemas.microsoft.com/office/drawing/2014/main" id="{5CBFC617-B0DB-A445-682D-7262CFE6D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pic>
        <p:nvPicPr>
          <p:cNvPr id="18" name="Picture 17">
            <a:extLst>
              <a:ext uri="{FF2B5EF4-FFF2-40B4-BE49-F238E27FC236}">
                <a16:creationId xmlns:a16="http://schemas.microsoft.com/office/drawing/2014/main" id="{B62C0D66-71A3-6F29-8E94-EA21EEB4BE6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2827" y="1045913"/>
            <a:ext cx="11926346" cy="5441395"/>
          </a:xfrm>
          <a:prstGeom prst="rect">
            <a:avLst/>
          </a:prstGeom>
          <a:ln>
            <a:solidFill>
              <a:srgbClr val="873132"/>
            </a:solidFill>
          </a:ln>
        </p:spPr>
      </p:pic>
    </p:spTree>
    <p:extLst>
      <p:ext uri="{BB962C8B-B14F-4D97-AF65-F5344CB8AC3E}">
        <p14:creationId xmlns:p14="http://schemas.microsoft.com/office/powerpoint/2010/main" val="124729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1" y="127819"/>
            <a:ext cx="6327648"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Strategic Cluster Analysis: Identifying Untapped Markets through Salon Density per District</a:t>
            </a:r>
            <a:endParaRPr lang="en-GB" dirty="0">
              <a:solidFill>
                <a:schemeClr val="bg1"/>
              </a:solidFill>
            </a:endParaRPr>
          </a:p>
        </p:txBody>
      </p:sp>
      <p:grpSp>
        <p:nvGrpSpPr>
          <p:cNvPr id="7" name="Group 6">
            <a:extLst>
              <a:ext uri="{FF2B5EF4-FFF2-40B4-BE49-F238E27FC236}">
                <a16:creationId xmlns:a16="http://schemas.microsoft.com/office/drawing/2014/main" id="{2E15859E-B627-BA4B-C221-DEEA26E120B2}"/>
              </a:ext>
            </a:extLst>
          </p:cNvPr>
          <p:cNvGrpSpPr/>
          <p:nvPr/>
        </p:nvGrpSpPr>
        <p:grpSpPr>
          <a:xfrm>
            <a:off x="9755567" y="16654"/>
            <a:ext cx="2303606" cy="921610"/>
            <a:chOff x="2095471" y="3805227"/>
            <a:chExt cx="9208707" cy="3438525"/>
          </a:xfrm>
        </p:grpSpPr>
        <p:pic>
          <p:nvPicPr>
            <p:cNvPr id="8" name="Picture 2" descr="50+ Salon Window Display Stock Illustrations, Royalty-Free Vector Graphics  &amp; Clip Art - iStock">
              <a:extLst>
                <a:ext uri="{FF2B5EF4-FFF2-40B4-BE49-F238E27FC236}">
                  <a16:creationId xmlns:a16="http://schemas.microsoft.com/office/drawing/2014/main" id="{F40E1A9D-49AC-B683-44A7-5FDC2FC8B6F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oup of people sitting on a blue letter&#10;&#10;Description automatically generated">
              <a:extLst>
                <a:ext uri="{FF2B5EF4-FFF2-40B4-BE49-F238E27FC236}">
                  <a16:creationId xmlns:a16="http://schemas.microsoft.com/office/drawing/2014/main" id="{E46F5D86-8790-8628-C984-2B48092CCD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sp>
        <p:nvSpPr>
          <p:cNvPr id="11" name="TextBox 10">
            <a:extLst>
              <a:ext uri="{FF2B5EF4-FFF2-40B4-BE49-F238E27FC236}">
                <a16:creationId xmlns:a16="http://schemas.microsoft.com/office/drawing/2014/main" id="{5E0B3267-2C94-741B-C4FF-874B0A3A2553}"/>
              </a:ext>
            </a:extLst>
          </p:cNvPr>
          <p:cNvSpPr txBox="1"/>
          <p:nvPr/>
        </p:nvSpPr>
        <p:spPr>
          <a:xfrm>
            <a:off x="9516211" y="4082337"/>
            <a:ext cx="2542962" cy="2308324"/>
          </a:xfrm>
          <a:prstGeom prst="rect">
            <a:avLst/>
          </a:prstGeom>
          <a:noFill/>
        </p:spPr>
        <p:txBody>
          <a:bodyPr wrap="square" rtlCol="0">
            <a:spAutoFit/>
          </a:bodyPr>
          <a:lstStyle/>
          <a:p>
            <a:pPr marL="404812" indent="-285750">
              <a:buClr>
                <a:srgbClr val="E18D9D"/>
              </a:buClr>
              <a:buSzPct val="125000"/>
              <a:buFont typeface="Wingdings" panose="05000000000000000000" pitchFamily="2" charset="2"/>
              <a:buChar char="§"/>
            </a:pPr>
            <a:r>
              <a:rPr lang="en-GB" b="1" dirty="0">
                <a:solidFill>
                  <a:srgbClr val="A07081"/>
                </a:solidFill>
              </a:rPr>
              <a:t>User-Friendly Considerations:</a:t>
            </a:r>
          </a:p>
          <a:p>
            <a:pPr marL="398463">
              <a:buClr>
                <a:srgbClr val="E18D9D"/>
              </a:buClr>
              <a:buSzPct val="125000"/>
            </a:pPr>
            <a:r>
              <a:rPr lang="en-GB" sz="1800" dirty="0">
                <a:solidFill>
                  <a:schemeClr val="bg1">
                    <a:lumMod val="50000"/>
                  </a:schemeClr>
                </a:solidFill>
              </a:rPr>
              <a:t>Enabling the label that shows the count per cluster will be beneficial, like in ArcGIS Online. </a:t>
            </a:r>
          </a:p>
          <a:p>
            <a:endParaRPr lang="en-GB" dirty="0"/>
          </a:p>
        </p:txBody>
      </p:sp>
      <p:pic>
        <p:nvPicPr>
          <p:cNvPr id="2" name="Online Media 1" title="Cluster Analysis Identifying Untapped Markets through Salon Density per District.webm">
            <a:hlinkClick r:id="" action="ppaction://media"/>
            <a:extLst>
              <a:ext uri="{FF2B5EF4-FFF2-40B4-BE49-F238E27FC236}">
                <a16:creationId xmlns:a16="http://schemas.microsoft.com/office/drawing/2014/main" id="{748E6C0E-125B-C6F7-2679-BA9F30FE576E}"/>
              </a:ext>
            </a:extLst>
          </p:cNvPr>
          <p:cNvPicPr>
            <a:picLocks noRot="1" noChangeAspect="1"/>
          </p:cNvPicPr>
          <p:nvPr>
            <a:videoFile r:link="rId1"/>
          </p:nvPr>
        </p:nvPicPr>
        <p:blipFill>
          <a:blip r:embed="rId6"/>
          <a:stretch>
            <a:fillRect/>
          </a:stretch>
        </p:blipFill>
        <p:spPr>
          <a:xfrm>
            <a:off x="564206" y="1118681"/>
            <a:ext cx="8819744" cy="4961106"/>
          </a:xfrm>
          <a:prstGeom prst="rect">
            <a:avLst/>
          </a:prstGeom>
        </p:spPr>
      </p:pic>
    </p:spTree>
    <p:extLst>
      <p:ext uri="{BB962C8B-B14F-4D97-AF65-F5344CB8AC3E}">
        <p14:creationId xmlns:p14="http://schemas.microsoft.com/office/powerpoint/2010/main" val="93469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0" y="127819"/>
            <a:ext cx="6327667"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Strategic Demographic Analysis: Mapping Female Population by District for Targeting High-Potential Customer Areas</a:t>
            </a:r>
            <a:endParaRPr lang="en-GB" dirty="0">
              <a:solidFill>
                <a:schemeClr val="bg1"/>
              </a:solidFill>
            </a:endParaRPr>
          </a:p>
        </p:txBody>
      </p:sp>
      <p:grpSp>
        <p:nvGrpSpPr>
          <p:cNvPr id="2" name="Group 1">
            <a:extLst>
              <a:ext uri="{FF2B5EF4-FFF2-40B4-BE49-F238E27FC236}">
                <a16:creationId xmlns:a16="http://schemas.microsoft.com/office/drawing/2014/main" id="{DF25C999-D3F7-1290-B0E5-BE45927857FF}"/>
              </a:ext>
            </a:extLst>
          </p:cNvPr>
          <p:cNvGrpSpPr/>
          <p:nvPr/>
        </p:nvGrpSpPr>
        <p:grpSpPr>
          <a:xfrm>
            <a:off x="9755567" y="16654"/>
            <a:ext cx="2303606" cy="921610"/>
            <a:chOff x="2095471" y="3805227"/>
            <a:chExt cx="9208707" cy="3438525"/>
          </a:xfrm>
        </p:grpSpPr>
        <p:pic>
          <p:nvPicPr>
            <p:cNvPr id="3" name="Picture 2" descr="50+ Salon Window Display Stock Illustrations, Royalty-Free Vector Graphics  &amp; Clip Art - iStock">
              <a:extLst>
                <a:ext uri="{FF2B5EF4-FFF2-40B4-BE49-F238E27FC236}">
                  <a16:creationId xmlns:a16="http://schemas.microsoft.com/office/drawing/2014/main" id="{267A7789-A7EC-7831-4EFB-1DD003325C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sitting on a blue letter&#10;&#10;Description automatically generated">
              <a:extLst>
                <a:ext uri="{FF2B5EF4-FFF2-40B4-BE49-F238E27FC236}">
                  <a16:creationId xmlns:a16="http://schemas.microsoft.com/office/drawing/2014/main" id="{C586D529-F35D-73AE-A027-98A6DEE72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pic>
        <p:nvPicPr>
          <p:cNvPr id="6" name="Picture 5">
            <a:extLst>
              <a:ext uri="{FF2B5EF4-FFF2-40B4-BE49-F238E27FC236}">
                <a16:creationId xmlns:a16="http://schemas.microsoft.com/office/drawing/2014/main" id="{570D8FA1-E617-E561-5177-F367C5F9B65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2130" y="1048418"/>
            <a:ext cx="11847740" cy="5436384"/>
          </a:xfrm>
          <a:prstGeom prst="rect">
            <a:avLst/>
          </a:prstGeom>
          <a:ln>
            <a:solidFill>
              <a:srgbClr val="873132"/>
            </a:solidFill>
          </a:ln>
        </p:spPr>
      </p:pic>
    </p:spTree>
    <p:extLst>
      <p:ext uri="{BB962C8B-B14F-4D97-AF65-F5344CB8AC3E}">
        <p14:creationId xmlns:p14="http://schemas.microsoft.com/office/powerpoint/2010/main" val="384045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0" y="127819"/>
            <a:ext cx="6327667"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Strategic Demographic Analysis: Mapping Population Aged Between 20-40 For Targeting High-Potential Customer Areas</a:t>
            </a:r>
            <a:endParaRPr lang="en-GB" dirty="0">
              <a:solidFill>
                <a:schemeClr val="bg1"/>
              </a:solidFill>
            </a:endParaRPr>
          </a:p>
        </p:txBody>
      </p:sp>
      <p:grpSp>
        <p:nvGrpSpPr>
          <p:cNvPr id="2" name="Group 1">
            <a:extLst>
              <a:ext uri="{FF2B5EF4-FFF2-40B4-BE49-F238E27FC236}">
                <a16:creationId xmlns:a16="http://schemas.microsoft.com/office/drawing/2014/main" id="{DF25C999-D3F7-1290-B0E5-BE45927857FF}"/>
              </a:ext>
            </a:extLst>
          </p:cNvPr>
          <p:cNvGrpSpPr/>
          <p:nvPr/>
        </p:nvGrpSpPr>
        <p:grpSpPr>
          <a:xfrm>
            <a:off x="9755567" y="16654"/>
            <a:ext cx="2303606" cy="921610"/>
            <a:chOff x="2095471" y="3805227"/>
            <a:chExt cx="9208707" cy="3438525"/>
          </a:xfrm>
        </p:grpSpPr>
        <p:pic>
          <p:nvPicPr>
            <p:cNvPr id="3" name="Picture 2" descr="50+ Salon Window Display Stock Illustrations, Royalty-Free Vector Graphics  &amp; Clip Art - iStock">
              <a:extLst>
                <a:ext uri="{FF2B5EF4-FFF2-40B4-BE49-F238E27FC236}">
                  <a16:creationId xmlns:a16="http://schemas.microsoft.com/office/drawing/2014/main" id="{267A7789-A7EC-7831-4EFB-1DD003325C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sitting on a blue letter&#10;&#10;Description automatically generated">
              <a:extLst>
                <a:ext uri="{FF2B5EF4-FFF2-40B4-BE49-F238E27FC236}">
                  <a16:creationId xmlns:a16="http://schemas.microsoft.com/office/drawing/2014/main" id="{C586D529-F35D-73AE-A027-98A6DEE72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pic>
        <p:nvPicPr>
          <p:cNvPr id="6" name="Picture 5">
            <a:extLst>
              <a:ext uri="{FF2B5EF4-FFF2-40B4-BE49-F238E27FC236}">
                <a16:creationId xmlns:a16="http://schemas.microsoft.com/office/drawing/2014/main" id="{570D8FA1-E617-E561-5177-F367C5F9B65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3040" y="1070666"/>
            <a:ext cx="11785920" cy="5391889"/>
          </a:xfrm>
          <a:prstGeom prst="rect">
            <a:avLst/>
          </a:prstGeom>
          <a:ln>
            <a:solidFill>
              <a:srgbClr val="873132"/>
            </a:solidFill>
          </a:ln>
        </p:spPr>
      </p:pic>
    </p:spTree>
    <p:extLst>
      <p:ext uri="{BB962C8B-B14F-4D97-AF65-F5344CB8AC3E}">
        <p14:creationId xmlns:p14="http://schemas.microsoft.com/office/powerpoint/2010/main" val="2843999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0" y="127819"/>
            <a:ext cx="6327667"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Strategic Location Analysis: Leveraging Metro Stations for Optimal Beauty Salon Placement</a:t>
            </a:r>
            <a:endParaRPr lang="en-GB" dirty="0">
              <a:solidFill>
                <a:schemeClr val="bg1"/>
              </a:solidFill>
            </a:endParaRPr>
          </a:p>
        </p:txBody>
      </p:sp>
      <p:grpSp>
        <p:nvGrpSpPr>
          <p:cNvPr id="2" name="Group 1">
            <a:extLst>
              <a:ext uri="{FF2B5EF4-FFF2-40B4-BE49-F238E27FC236}">
                <a16:creationId xmlns:a16="http://schemas.microsoft.com/office/drawing/2014/main" id="{DF25C999-D3F7-1290-B0E5-BE45927857FF}"/>
              </a:ext>
            </a:extLst>
          </p:cNvPr>
          <p:cNvGrpSpPr/>
          <p:nvPr/>
        </p:nvGrpSpPr>
        <p:grpSpPr>
          <a:xfrm>
            <a:off x="9755567" y="16654"/>
            <a:ext cx="2303606" cy="921610"/>
            <a:chOff x="2095471" y="3805227"/>
            <a:chExt cx="9208707" cy="3438525"/>
          </a:xfrm>
        </p:grpSpPr>
        <p:pic>
          <p:nvPicPr>
            <p:cNvPr id="3" name="Picture 2" descr="50+ Salon Window Display Stock Illustrations, Royalty-Free Vector Graphics  &amp; Clip Art - iStock">
              <a:extLst>
                <a:ext uri="{FF2B5EF4-FFF2-40B4-BE49-F238E27FC236}">
                  <a16:creationId xmlns:a16="http://schemas.microsoft.com/office/drawing/2014/main" id="{267A7789-A7EC-7831-4EFB-1DD003325C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sitting on a blue letter&#10;&#10;Description automatically generated">
              <a:extLst>
                <a:ext uri="{FF2B5EF4-FFF2-40B4-BE49-F238E27FC236}">
                  <a16:creationId xmlns:a16="http://schemas.microsoft.com/office/drawing/2014/main" id="{C586D529-F35D-73AE-A027-98A6DEE72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pic>
        <p:nvPicPr>
          <p:cNvPr id="6" name="Picture 5">
            <a:extLst>
              <a:ext uri="{FF2B5EF4-FFF2-40B4-BE49-F238E27FC236}">
                <a16:creationId xmlns:a16="http://schemas.microsoft.com/office/drawing/2014/main" id="{570D8FA1-E617-E561-5177-F367C5F9B65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3040" y="1070666"/>
            <a:ext cx="11785920" cy="5391889"/>
          </a:xfrm>
          <a:prstGeom prst="rect">
            <a:avLst/>
          </a:prstGeom>
          <a:ln>
            <a:solidFill>
              <a:srgbClr val="873132"/>
            </a:solidFill>
          </a:ln>
        </p:spPr>
      </p:pic>
    </p:spTree>
    <p:extLst>
      <p:ext uri="{BB962C8B-B14F-4D97-AF65-F5344CB8AC3E}">
        <p14:creationId xmlns:p14="http://schemas.microsoft.com/office/powerpoint/2010/main" val="117717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0" y="127819"/>
            <a:ext cx="6327667"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Strategic Location Analysis: Leveraging Suppliers for Optimal Beauty Salon Placement</a:t>
            </a:r>
            <a:endParaRPr lang="en-GB" dirty="0">
              <a:solidFill>
                <a:schemeClr val="bg1"/>
              </a:solidFill>
            </a:endParaRPr>
          </a:p>
        </p:txBody>
      </p:sp>
      <p:grpSp>
        <p:nvGrpSpPr>
          <p:cNvPr id="2" name="Group 1">
            <a:extLst>
              <a:ext uri="{FF2B5EF4-FFF2-40B4-BE49-F238E27FC236}">
                <a16:creationId xmlns:a16="http://schemas.microsoft.com/office/drawing/2014/main" id="{DF25C999-D3F7-1290-B0E5-BE45927857FF}"/>
              </a:ext>
            </a:extLst>
          </p:cNvPr>
          <p:cNvGrpSpPr/>
          <p:nvPr/>
        </p:nvGrpSpPr>
        <p:grpSpPr>
          <a:xfrm>
            <a:off x="9755567" y="16654"/>
            <a:ext cx="2303606" cy="921610"/>
            <a:chOff x="2095471" y="3805227"/>
            <a:chExt cx="9208707" cy="3438525"/>
          </a:xfrm>
        </p:grpSpPr>
        <p:pic>
          <p:nvPicPr>
            <p:cNvPr id="3" name="Picture 2" descr="50+ Salon Window Display Stock Illustrations, Royalty-Free Vector Graphics  &amp; Clip Art - iStock">
              <a:extLst>
                <a:ext uri="{FF2B5EF4-FFF2-40B4-BE49-F238E27FC236}">
                  <a16:creationId xmlns:a16="http://schemas.microsoft.com/office/drawing/2014/main" id="{267A7789-A7EC-7831-4EFB-1DD003325C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sitting on a blue letter&#10;&#10;Description automatically generated">
              <a:extLst>
                <a:ext uri="{FF2B5EF4-FFF2-40B4-BE49-F238E27FC236}">
                  <a16:creationId xmlns:a16="http://schemas.microsoft.com/office/drawing/2014/main" id="{C586D529-F35D-73AE-A027-98A6DEE72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pic>
        <p:nvPicPr>
          <p:cNvPr id="6" name="Picture 5">
            <a:extLst>
              <a:ext uri="{FF2B5EF4-FFF2-40B4-BE49-F238E27FC236}">
                <a16:creationId xmlns:a16="http://schemas.microsoft.com/office/drawing/2014/main" id="{570D8FA1-E617-E561-5177-F367C5F9B65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3040" y="1071809"/>
            <a:ext cx="11785920" cy="5389603"/>
          </a:xfrm>
          <a:prstGeom prst="rect">
            <a:avLst/>
          </a:prstGeom>
          <a:ln>
            <a:solidFill>
              <a:srgbClr val="873132"/>
            </a:solidFill>
          </a:ln>
        </p:spPr>
      </p:pic>
    </p:spTree>
    <p:extLst>
      <p:ext uri="{BB962C8B-B14F-4D97-AF65-F5344CB8AC3E}">
        <p14:creationId xmlns:p14="http://schemas.microsoft.com/office/powerpoint/2010/main" val="1148190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4DE3A19B-51BC-0188-803D-8422607B1CC7}"/>
              </a:ext>
            </a:extLst>
          </p:cNvPr>
          <p:cNvSpPr/>
          <p:nvPr/>
        </p:nvSpPr>
        <p:spPr>
          <a:xfrm>
            <a:off x="1" y="127819"/>
            <a:ext cx="4776280"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Evaluating the usability of the 3 webGIS platform interfaces</a:t>
            </a:r>
          </a:p>
        </p:txBody>
      </p:sp>
      <p:grpSp>
        <p:nvGrpSpPr>
          <p:cNvPr id="20" name="Group 19">
            <a:extLst>
              <a:ext uri="{FF2B5EF4-FFF2-40B4-BE49-F238E27FC236}">
                <a16:creationId xmlns:a16="http://schemas.microsoft.com/office/drawing/2014/main" id="{F711AB95-83D7-B80B-04B9-6B2611481BC1}"/>
              </a:ext>
            </a:extLst>
          </p:cNvPr>
          <p:cNvGrpSpPr/>
          <p:nvPr/>
        </p:nvGrpSpPr>
        <p:grpSpPr>
          <a:xfrm>
            <a:off x="862409" y="1123062"/>
            <a:ext cx="10467183" cy="4976246"/>
            <a:chOff x="955773" y="1123062"/>
            <a:chExt cx="10467183" cy="4976246"/>
          </a:xfrm>
        </p:grpSpPr>
        <p:grpSp>
          <p:nvGrpSpPr>
            <p:cNvPr id="17" name="Group 16">
              <a:extLst>
                <a:ext uri="{FF2B5EF4-FFF2-40B4-BE49-F238E27FC236}">
                  <a16:creationId xmlns:a16="http://schemas.microsoft.com/office/drawing/2014/main" id="{6C1915B8-6335-F5E5-26FC-2B9338D54E07}"/>
                </a:ext>
              </a:extLst>
            </p:cNvPr>
            <p:cNvGrpSpPr/>
            <p:nvPr/>
          </p:nvGrpSpPr>
          <p:grpSpPr>
            <a:xfrm>
              <a:off x="955773" y="1127776"/>
              <a:ext cx="3433573" cy="4971532"/>
              <a:chOff x="955773" y="1127776"/>
              <a:chExt cx="3433573" cy="4971532"/>
            </a:xfrm>
          </p:grpSpPr>
          <p:sp>
            <p:nvSpPr>
              <p:cNvPr id="5" name="Free-form: Shape 4">
                <a:extLst>
                  <a:ext uri="{FF2B5EF4-FFF2-40B4-BE49-F238E27FC236}">
                    <a16:creationId xmlns:a16="http://schemas.microsoft.com/office/drawing/2014/main" id="{A6DC35B6-6F61-3B51-6CB9-1453376E8793}"/>
                  </a:ext>
                </a:extLst>
              </p:cNvPr>
              <p:cNvSpPr/>
              <p:nvPr/>
            </p:nvSpPr>
            <p:spPr>
              <a:xfrm rot="16200000">
                <a:off x="-981485" y="3615584"/>
                <a:ext cx="4226560" cy="352044"/>
              </a:xfrm>
              <a:custGeom>
                <a:avLst/>
                <a:gdLst>
                  <a:gd name="connsiteX0" fmla="*/ 0 w 4226560"/>
                  <a:gd name="connsiteY0" fmla="*/ 0 h 352044"/>
                  <a:gd name="connsiteX1" fmla="*/ 4226560 w 4226560"/>
                  <a:gd name="connsiteY1" fmla="*/ 0 h 352044"/>
                  <a:gd name="connsiteX2" fmla="*/ 4226560 w 4226560"/>
                  <a:gd name="connsiteY2" fmla="*/ 352044 h 352044"/>
                  <a:gd name="connsiteX3" fmla="*/ 0 w 4226560"/>
                  <a:gd name="connsiteY3" fmla="*/ 352044 h 352044"/>
                  <a:gd name="connsiteX4" fmla="*/ 0 w 4226560"/>
                  <a:gd name="connsiteY4" fmla="*/ 0 h 35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560" h="352044">
                    <a:moveTo>
                      <a:pt x="0" y="0"/>
                    </a:moveTo>
                    <a:lnTo>
                      <a:pt x="4226560" y="0"/>
                    </a:lnTo>
                    <a:lnTo>
                      <a:pt x="4226560" y="352044"/>
                    </a:lnTo>
                    <a:lnTo>
                      <a:pt x="0" y="3520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10483" bIns="0" numCol="1" spcCol="1270" anchor="t" anchorCtr="0">
                <a:noAutofit/>
              </a:bodyPr>
              <a:lstStyle/>
              <a:p>
                <a:pPr marL="0" lvl="0" indent="0" algn="r" defTabSz="1111250">
                  <a:lnSpc>
                    <a:spcPct val="90000"/>
                  </a:lnSpc>
                  <a:spcBef>
                    <a:spcPct val="0"/>
                  </a:spcBef>
                  <a:spcAft>
                    <a:spcPct val="35000"/>
                  </a:spcAft>
                  <a:buNone/>
                </a:pPr>
                <a:r>
                  <a:rPr lang="en-GB" sz="2500" kern="1200" dirty="0"/>
                  <a:t>ArcGIS Online</a:t>
                </a:r>
              </a:p>
            </p:txBody>
          </p:sp>
          <p:sp>
            <p:nvSpPr>
              <p:cNvPr id="6" name="Free-form: Shape 5">
                <a:extLst>
                  <a:ext uri="{FF2B5EF4-FFF2-40B4-BE49-F238E27FC236}">
                    <a16:creationId xmlns:a16="http://schemas.microsoft.com/office/drawing/2014/main" id="{3A3B3908-C986-FBA4-F87B-923BF43E4238}"/>
                  </a:ext>
                </a:extLst>
              </p:cNvPr>
              <p:cNvSpPr/>
              <p:nvPr/>
            </p:nvSpPr>
            <p:spPr>
              <a:xfrm>
                <a:off x="1307818" y="1678326"/>
                <a:ext cx="3081528" cy="4420982"/>
              </a:xfrm>
              <a:custGeom>
                <a:avLst/>
                <a:gdLst>
                  <a:gd name="connsiteX0" fmla="*/ 0 w 2756952"/>
                  <a:gd name="connsiteY0" fmla="*/ 0 h 4420982"/>
                  <a:gd name="connsiteX1" fmla="*/ 2756952 w 2756952"/>
                  <a:gd name="connsiteY1" fmla="*/ 0 h 4420982"/>
                  <a:gd name="connsiteX2" fmla="*/ 2756952 w 2756952"/>
                  <a:gd name="connsiteY2" fmla="*/ 4420982 h 4420982"/>
                  <a:gd name="connsiteX3" fmla="*/ 0 w 2756952"/>
                  <a:gd name="connsiteY3" fmla="*/ 4420982 h 4420982"/>
                  <a:gd name="connsiteX4" fmla="*/ 0 w 2756952"/>
                  <a:gd name="connsiteY4" fmla="*/ 0 h 4420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6952" h="4420982">
                    <a:moveTo>
                      <a:pt x="0" y="0"/>
                    </a:moveTo>
                    <a:lnTo>
                      <a:pt x="2756952" y="0"/>
                    </a:lnTo>
                    <a:lnTo>
                      <a:pt x="2756952" y="4420982"/>
                    </a:lnTo>
                    <a:lnTo>
                      <a:pt x="0" y="4420982"/>
                    </a:lnTo>
                    <a:lnTo>
                      <a:pt x="0" y="0"/>
                    </a:lnTo>
                    <a:close/>
                  </a:path>
                </a:pathLst>
              </a:custGeom>
              <a:solidFill>
                <a:srgbClr val="A07081">
                  <a:alpha val="90000"/>
                </a:srgbClr>
              </a:solidFill>
            </p:spPr>
            <p:style>
              <a:lnRef idx="2">
                <a:schemeClr val="lt1">
                  <a:hueOff val="0"/>
                  <a:satOff val="0"/>
                  <a:lumOff val="0"/>
                  <a:alphaOff val="0"/>
                </a:schemeClr>
              </a:lnRef>
              <a:fillRef idx="1">
                <a:scrgbClr r="0" g="0" b="0"/>
              </a:fillRef>
              <a:effectRef idx="0">
                <a:schemeClr val="accent5">
                  <a:alpha val="90000"/>
                  <a:hueOff val="0"/>
                  <a:satOff val="0"/>
                  <a:lumOff val="0"/>
                  <a:alphaOff val="0"/>
                </a:schemeClr>
              </a:effectRef>
              <a:fontRef idx="minor">
                <a:schemeClr val="lt1"/>
              </a:fontRef>
            </p:style>
            <p:txBody>
              <a:bodyPr spcFirstLastPara="0" vert="horz" wrap="square" lIns="113792" tIns="310483" rIns="113792"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dirty="0"/>
                  <a:t>Modern, easy to use interface.</a:t>
                </a:r>
              </a:p>
              <a:p>
                <a:pPr marL="171450" lvl="1" indent="-171450" algn="l" defTabSz="711200">
                  <a:lnSpc>
                    <a:spcPct val="90000"/>
                  </a:lnSpc>
                  <a:spcBef>
                    <a:spcPct val="0"/>
                  </a:spcBef>
                  <a:spcAft>
                    <a:spcPct val="15000"/>
                  </a:spcAft>
                  <a:buChar char="•"/>
                </a:pPr>
                <a:r>
                  <a:rPr lang="en-GB" sz="1600" kern="1200" dirty="0"/>
                  <a:t>Allows the users to presents the maps in multiple ways: WebApp, Dashboard, Instant App etc. </a:t>
                </a:r>
              </a:p>
              <a:p>
                <a:pPr marL="171450" lvl="1" indent="-171450" algn="l" defTabSz="711200">
                  <a:lnSpc>
                    <a:spcPct val="90000"/>
                  </a:lnSpc>
                  <a:spcBef>
                    <a:spcPct val="0"/>
                  </a:spcBef>
                  <a:spcAft>
                    <a:spcPct val="15000"/>
                  </a:spcAft>
                  <a:buChar char="•"/>
                </a:pPr>
                <a:r>
                  <a:rPr lang="en-GB" sz="1600" kern="1200" dirty="0"/>
                  <a:t>Variety of geoprocessing  tools to create insightful maps.</a:t>
                </a:r>
              </a:p>
              <a:p>
                <a:pPr marL="171450" lvl="1" indent="-171450" algn="l" defTabSz="711200">
                  <a:lnSpc>
                    <a:spcPct val="90000"/>
                  </a:lnSpc>
                  <a:spcBef>
                    <a:spcPct val="0"/>
                  </a:spcBef>
                  <a:spcAft>
                    <a:spcPct val="15000"/>
                  </a:spcAft>
                  <a:buChar char="•"/>
                </a:pPr>
                <a:r>
                  <a:rPr lang="en-GB" sz="1600" kern="1200" dirty="0"/>
                  <a:t>A lot of flexibility with the symbology.</a:t>
                </a:r>
              </a:p>
              <a:p>
                <a:pPr marL="171450" lvl="1" indent="-171450" algn="l" defTabSz="711200">
                  <a:lnSpc>
                    <a:spcPct val="90000"/>
                  </a:lnSpc>
                  <a:spcBef>
                    <a:spcPct val="0"/>
                  </a:spcBef>
                  <a:spcAft>
                    <a:spcPct val="15000"/>
                  </a:spcAft>
                  <a:buChar char="•"/>
                </a:pPr>
                <a:r>
                  <a:rPr lang="en-GB" sz="1600" kern="1200" dirty="0"/>
                  <a:t>More control over the design element of the final presentation. </a:t>
                </a:r>
              </a:p>
              <a:p>
                <a:pPr marL="171450" lvl="1" indent="-171450" algn="l" defTabSz="711200">
                  <a:lnSpc>
                    <a:spcPct val="90000"/>
                  </a:lnSpc>
                  <a:spcBef>
                    <a:spcPct val="0"/>
                  </a:spcBef>
                  <a:spcAft>
                    <a:spcPct val="15000"/>
                  </a:spcAft>
                  <a:buChar char="•"/>
                </a:pPr>
                <a:r>
                  <a:rPr lang="en-GB" sz="1600" kern="1200" dirty="0"/>
                  <a:t>A very popular platform with active Q/A forum for the users.</a:t>
                </a:r>
              </a:p>
            </p:txBody>
          </p:sp>
          <p:sp>
            <p:nvSpPr>
              <p:cNvPr id="8" name="Rectangle 7">
                <a:extLst>
                  <a:ext uri="{FF2B5EF4-FFF2-40B4-BE49-F238E27FC236}">
                    <a16:creationId xmlns:a16="http://schemas.microsoft.com/office/drawing/2014/main" id="{D31AC9EF-3318-36EF-205D-5DA16EE2FB75}"/>
                  </a:ext>
                </a:extLst>
              </p:cNvPr>
              <p:cNvSpPr/>
              <p:nvPr/>
            </p:nvSpPr>
            <p:spPr>
              <a:xfrm>
                <a:off x="981549" y="1127776"/>
                <a:ext cx="704088" cy="704088"/>
              </a:xfrm>
              <a:prstGeom prst="rect">
                <a:avLst/>
              </a:prstGeom>
              <a:blipFill>
                <a:blip r:embed="rId2">
                  <a:extLst>
                    <a:ext uri="{28A0092B-C50C-407E-A947-70E740481C1C}">
                      <a14:useLocalDpi xmlns:a14="http://schemas.microsoft.com/office/drawing/2010/main" val="0"/>
                    </a:ext>
                  </a:extLst>
                </a:blip>
                <a:srcRect/>
                <a:stretch>
                  <a:fillRect/>
                </a:stretch>
              </a:blipFill>
              <a:ln>
                <a:solidFill>
                  <a:srgbClr val="E18D9D"/>
                </a:solidFill>
              </a:ln>
            </p:spPr>
            <p:style>
              <a:lnRef idx="2">
                <a:scrgbClr r="0" g="0" b="0"/>
              </a:lnRef>
              <a:fillRef idx="1">
                <a:scrgbClr r="0" g="0" b="0"/>
              </a:fillRef>
              <a:effectRef idx="0">
                <a:schemeClr val="accent5">
                  <a:tint val="50000"/>
                  <a:alpha val="90000"/>
                  <a:hueOff val="0"/>
                  <a:satOff val="0"/>
                  <a:lumOff val="0"/>
                  <a:alphaOff val="0"/>
                </a:schemeClr>
              </a:effectRef>
              <a:fontRef idx="minor">
                <a:schemeClr val="lt1">
                  <a:hueOff val="0"/>
                  <a:satOff val="0"/>
                  <a:lumOff val="0"/>
                  <a:alphaOff val="0"/>
                </a:schemeClr>
              </a:fontRef>
            </p:style>
            <p:txBody>
              <a:bodyPr/>
              <a:lstStyle/>
              <a:p>
                <a:endParaRPr lang="en-GB"/>
              </a:p>
            </p:txBody>
          </p:sp>
        </p:grpSp>
        <p:grpSp>
          <p:nvGrpSpPr>
            <p:cNvPr id="18" name="Group 17">
              <a:extLst>
                <a:ext uri="{FF2B5EF4-FFF2-40B4-BE49-F238E27FC236}">
                  <a16:creationId xmlns:a16="http://schemas.microsoft.com/office/drawing/2014/main" id="{09E3C3BA-C4B8-B0E4-1DC2-74039D592874}"/>
                </a:ext>
              </a:extLst>
            </p:cNvPr>
            <p:cNvGrpSpPr/>
            <p:nvPr/>
          </p:nvGrpSpPr>
          <p:grpSpPr>
            <a:xfrm>
              <a:off x="4468964" y="1123062"/>
              <a:ext cx="3433572" cy="4976246"/>
              <a:chOff x="5020033" y="1123062"/>
              <a:chExt cx="3433572" cy="4976246"/>
            </a:xfrm>
          </p:grpSpPr>
          <p:sp>
            <p:nvSpPr>
              <p:cNvPr id="9" name="Free-form: Shape 8">
                <a:extLst>
                  <a:ext uri="{FF2B5EF4-FFF2-40B4-BE49-F238E27FC236}">
                    <a16:creationId xmlns:a16="http://schemas.microsoft.com/office/drawing/2014/main" id="{799CD75E-673C-B3AF-68D9-09094113A708}"/>
                  </a:ext>
                </a:extLst>
              </p:cNvPr>
              <p:cNvSpPr/>
              <p:nvPr/>
            </p:nvSpPr>
            <p:spPr>
              <a:xfrm rot="16200000">
                <a:off x="3082775" y="3610871"/>
                <a:ext cx="4226560" cy="352044"/>
              </a:xfrm>
              <a:custGeom>
                <a:avLst/>
                <a:gdLst>
                  <a:gd name="connsiteX0" fmla="*/ 0 w 4226560"/>
                  <a:gd name="connsiteY0" fmla="*/ 0 h 352044"/>
                  <a:gd name="connsiteX1" fmla="*/ 4226560 w 4226560"/>
                  <a:gd name="connsiteY1" fmla="*/ 0 h 352044"/>
                  <a:gd name="connsiteX2" fmla="*/ 4226560 w 4226560"/>
                  <a:gd name="connsiteY2" fmla="*/ 352044 h 352044"/>
                  <a:gd name="connsiteX3" fmla="*/ 0 w 4226560"/>
                  <a:gd name="connsiteY3" fmla="*/ 352044 h 352044"/>
                  <a:gd name="connsiteX4" fmla="*/ 0 w 4226560"/>
                  <a:gd name="connsiteY4" fmla="*/ 0 h 35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560" h="352044">
                    <a:moveTo>
                      <a:pt x="0" y="0"/>
                    </a:moveTo>
                    <a:lnTo>
                      <a:pt x="4226560" y="0"/>
                    </a:lnTo>
                    <a:lnTo>
                      <a:pt x="4226560" y="352044"/>
                    </a:lnTo>
                    <a:lnTo>
                      <a:pt x="0" y="3520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310483" bIns="0" numCol="1" spcCol="1270" anchor="t" anchorCtr="0">
                <a:noAutofit/>
              </a:bodyPr>
              <a:lstStyle/>
              <a:p>
                <a:pPr marL="0" lvl="0" indent="0" algn="r" defTabSz="1111250">
                  <a:lnSpc>
                    <a:spcPct val="90000"/>
                  </a:lnSpc>
                  <a:spcBef>
                    <a:spcPct val="0"/>
                  </a:spcBef>
                  <a:spcAft>
                    <a:spcPct val="35000"/>
                  </a:spcAft>
                  <a:buNone/>
                </a:pPr>
                <a:r>
                  <a:rPr lang="en-GB" sz="2500" kern="1200" dirty="0"/>
                  <a:t>Mango Map</a:t>
                </a:r>
              </a:p>
            </p:txBody>
          </p:sp>
          <p:sp>
            <p:nvSpPr>
              <p:cNvPr id="10" name="Free-form: Shape 9">
                <a:extLst>
                  <a:ext uri="{FF2B5EF4-FFF2-40B4-BE49-F238E27FC236}">
                    <a16:creationId xmlns:a16="http://schemas.microsoft.com/office/drawing/2014/main" id="{AA32156F-9F79-D68E-E213-1236CE4BAB2A}"/>
                  </a:ext>
                </a:extLst>
              </p:cNvPr>
              <p:cNvSpPr/>
              <p:nvPr/>
            </p:nvSpPr>
            <p:spPr>
              <a:xfrm>
                <a:off x="5372077" y="1673612"/>
                <a:ext cx="3081528" cy="4425696"/>
              </a:xfrm>
              <a:custGeom>
                <a:avLst/>
                <a:gdLst>
                  <a:gd name="connsiteX0" fmla="*/ 0 w 1753552"/>
                  <a:gd name="connsiteY0" fmla="*/ 0 h 4226560"/>
                  <a:gd name="connsiteX1" fmla="*/ 1753552 w 1753552"/>
                  <a:gd name="connsiteY1" fmla="*/ 0 h 4226560"/>
                  <a:gd name="connsiteX2" fmla="*/ 1753552 w 1753552"/>
                  <a:gd name="connsiteY2" fmla="*/ 4226560 h 4226560"/>
                  <a:gd name="connsiteX3" fmla="*/ 0 w 1753552"/>
                  <a:gd name="connsiteY3" fmla="*/ 4226560 h 4226560"/>
                  <a:gd name="connsiteX4" fmla="*/ 0 w 1753552"/>
                  <a:gd name="connsiteY4" fmla="*/ 0 h 4226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552" h="4226560">
                    <a:moveTo>
                      <a:pt x="0" y="0"/>
                    </a:moveTo>
                    <a:lnTo>
                      <a:pt x="1753552" y="0"/>
                    </a:lnTo>
                    <a:lnTo>
                      <a:pt x="1753552" y="4226560"/>
                    </a:lnTo>
                    <a:lnTo>
                      <a:pt x="0" y="4226560"/>
                    </a:lnTo>
                    <a:lnTo>
                      <a:pt x="0" y="0"/>
                    </a:lnTo>
                    <a:close/>
                  </a:path>
                </a:pathLst>
              </a:custGeom>
              <a:solidFill>
                <a:srgbClr val="A07081">
                  <a:alpha val="70000"/>
                </a:srgbClr>
              </a:solidFill>
            </p:spPr>
            <p:style>
              <a:lnRef idx="2">
                <a:schemeClr val="lt1">
                  <a:hueOff val="0"/>
                  <a:satOff val="0"/>
                  <a:lumOff val="0"/>
                  <a:alphaOff val="0"/>
                </a:schemeClr>
              </a:lnRef>
              <a:fillRef idx="1">
                <a:scrgbClr r="0" g="0" b="0"/>
              </a:fillRef>
              <a:effectRef idx="0">
                <a:schemeClr val="accent5">
                  <a:alpha val="90000"/>
                  <a:hueOff val="0"/>
                  <a:satOff val="0"/>
                  <a:lumOff val="0"/>
                  <a:alphaOff val="-20000"/>
                </a:schemeClr>
              </a:effectRef>
              <a:fontRef idx="minor">
                <a:schemeClr val="lt1"/>
              </a:fontRef>
            </p:style>
            <p:txBody>
              <a:bodyPr spcFirstLastPara="0" vert="horz" wrap="square" lIns="120904" tIns="310483" rIns="120904" bIns="120904" numCol="1" spcCol="1270" anchor="t" anchorCtr="0">
                <a:noAutofit/>
              </a:bodyPr>
              <a:lstStyle/>
              <a:p>
                <a:pPr marL="171450" lvl="1" indent="-171450" defTabSz="711200">
                  <a:lnSpc>
                    <a:spcPct val="90000"/>
                  </a:lnSpc>
                  <a:spcBef>
                    <a:spcPct val="0"/>
                  </a:spcBef>
                  <a:spcAft>
                    <a:spcPct val="15000"/>
                  </a:spcAft>
                  <a:buChar char="•"/>
                </a:pPr>
                <a:r>
                  <a:rPr lang="en-GB" sz="1600" dirty="0"/>
                  <a:t>Simple and intuitive interface</a:t>
                </a:r>
              </a:p>
              <a:p>
                <a:pPr marL="171450" lvl="1" indent="-171450" defTabSz="711200">
                  <a:lnSpc>
                    <a:spcPct val="90000"/>
                  </a:lnSpc>
                  <a:spcBef>
                    <a:spcPct val="0"/>
                  </a:spcBef>
                  <a:spcAft>
                    <a:spcPct val="15000"/>
                  </a:spcAft>
                  <a:buChar char="•"/>
                </a:pPr>
                <a:r>
                  <a:rPr lang="en-GB" sz="1600" dirty="0"/>
                  <a:t>Limited to only webGIS outlook unlike ArcGIS Online.</a:t>
                </a:r>
              </a:p>
              <a:p>
                <a:pPr marL="171450" lvl="1" indent="-171450" defTabSz="711200">
                  <a:lnSpc>
                    <a:spcPct val="90000"/>
                  </a:lnSpc>
                  <a:spcBef>
                    <a:spcPct val="0"/>
                  </a:spcBef>
                  <a:spcAft>
                    <a:spcPct val="15000"/>
                  </a:spcAft>
                  <a:buChar char="•"/>
                </a:pPr>
                <a:r>
                  <a:rPr lang="en-GB" sz="1600" dirty="0"/>
                  <a:t>Limited Analysis Tools available. Cluster Analysis capability unavailable. </a:t>
                </a:r>
              </a:p>
              <a:p>
                <a:pPr marL="171450" lvl="1" indent="-171450" defTabSz="711200">
                  <a:lnSpc>
                    <a:spcPct val="90000"/>
                  </a:lnSpc>
                  <a:spcBef>
                    <a:spcPct val="0"/>
                  </a:spcBef>
                  <a:spcAft>
                    <a:spcPct val="15000"/>
                  </a:spcAft>
                  <a:buChar char="•"/>
                </a:pPr>
                <a:r>
                  <a:rPr lang="en-GB" sz="1600" dirty="0"/>
                  <a:t>Limited flexibility with the symbology.</a:t>
                </a:r>
              </a:p>
              <a:p>
                <a:pPr marL="171450" lvl="1" indent="-171450" defTabSz="711200">
                  <a:lnSpc>
                    <a:spcPct val="90000"/>
                  </a:lnSpc>
                  <a:spcBef>
                    <a:spcPct val="0"/>
                  </a:spcBef>
                  <a:spcAft>
                    <a:spcPct val="15000"/>
                  </a:spcAft>
                  <a:buChar char="•"/>
                </a:pPr>
                <a:r>
                  <a:rPr lang="en-GB" sz="1600" dirty="0"/>
                  <a:t>Comparatively slow processing time. </a:t>
                </a:r>
              </a:p>
              <a:p>
                <a:pPr marL="171450" lvl="1" indent="-171450" defTabSz="711200">
                  <a:lnSpc>
                    <a:spcPct val="90000"/>
                  </a:lnSpc>
                  <a:spcBef>
                    <a:spcPct val="0"/>
                  </a:spcBef>
                  <a:spcAft>
                    <a:spcPct val="15000"/>
                  </a:spcAft>
                  <a:buChar char="•"/>
                </a:pPr>
                <a:r>
                  <a:rPr lang="en-GB" sz="1600" dirty="0"/>
                  <a:t>Allows the user to add personal logo and banner of the webGIS. </a:t>
                </a:r>
              </a:p>
            </p:txBody>
          </p:sp>
          <p:sp>
            <p:nvSpPr>
              <p:cNvPr id="13" name="Rectangle 12">
                <a:extLst>
                  <a:ext uri="{FF2B5EF4-FFF2-40B4-BE49-F238E27FC236}">
                    <a16:creationId xmlns:a16="http://schemas.microsoft.com/office/drawing/2014/main" id="{BC8EBF27-09CD-6E90-46F1-87BE7586EDE6}"/>
                  </a:ext>
                </a:extLst>
              </p:cNvPr>
              <p:cNvSpPr/>
              <p:nvPr/>
            </p:nvSpPr>
            <p:spPr>
              <a:xfrm>
                <a:off x="5020033" y="1123062"/>
                <a:ext cx="704088" cy="704088"/>
              </a:xfrm>
              <a:prstGeom prst="rect">
                <a:avLst/>
              </a:prstGeom>
              <a:blipFill>
                <a:blip r:embed="rId3">
                  <a:extLst>
                    <a:ext uri="{28A0092B-C50C-407E-A947-70E740481C1C}">
                      <a14:useLocalDpi xmlns:a14="http://schemas.microsoft.com/office/drawing/2010/main" val="0"/>
                    </a:ext>
                  </a:extLst>
                </a:blip>
                <a:srcRect/>
                <a:stretch>
                  <a:fillRect/>
                </a:stretch>
              </a:blipFill>
              <a:ln>
                <a:solidFill>
                  <a:srgbClr val="E18D9D"/>
                </a:solidFill>
              </a:ln>
            </p:spPr>
            <p:style>
              <a:lnRef idx="2">
                <a:scrgbClr r="0" g="0" b="0"/>
              </a:lnRef>
              <a:fillRef idx="1">
                <a:scrgbClr r="0" g="0" b="0"/>
              </a:fillRef>
              <a:effectRef idx="0">
                <a:schemeClr val="accent5">
                  <a:tint val="50000"/>
                  <a:alpha val="90000"/>
                  <a:hueOff val="36168"/>
                  <a:satOff val="-1390"/>
                  <a:lumOff val="4885"/>
                  <a:alphaOff val="-20000"/>
                </a:schemeClr>
              </a:effectRef>
              <a:fontRef idx="minor">
                <a:schemeClr val="lt1">
                  <a:hueOff val="0"/>
                  <a:satOff val="0"/>
                  <a:lumOff val="0"/>
                  <a:alphaOff val="0"/>
                </a:schemeClr>
              </a:fontRef>
            </p:style>
            <p:txBody>
              <a:bodyPr/>
              <a:lstStyle/>
              <a:p>
                <a:endParaRPr lang="en-GB"/>
              </a:p>
            </p:txBody>
          </p:sp>
        </p:grpSp>
        <p:grpSp>
          <p:nvGrpSpPr>
            <p:cNvPr id="19" name="Group 18">
              <a:extLst>
                <a:ext uri="{FF2B5EF4-FFF2-40B4-BE49-F238E27FC236}">
                  <a16:creationId xmlns:a16="http://schemas.microsoft.com/office/drawing/2014/main" id="{47834106-5A33-E465-66CB-C16023E3840D}"/>
                </a:ext>
              </a:extLst>
            </p:cNvPr>
            <p:cNvGrpSpPr/>
            <p:nvPr/>
          </p:nvGrpSpPr>
          <p:grpSpPr>
            <a:xfrm>
              <a:off x="7986690" y="1123062"/>
              <a:ext cx="3436266" cy="4976246"/>
              <a:chOff x="7986690" y="1123062"/>
              <a:chExt cx="3436266" cy="4976246"/>
            </a:xfrm>
          </p:grpSpPr>
          <p:sp>
            <p:nvSpPr>
              <p:cNvPr id="14" name="Free-form: Shape 13">
                <a:extLst>
                  <a:ext uri="{FF2B5EF4-FFF2-40B4-BE49-F238E27FC236}">
                    <a16:creationId xmlns:a16="http://schemas.microsoft.com/office/drawing/2014/main" id="{634099B3-DDA1-D25F-8AAB-DFC02A144162}"/>
                  </a:ext>
                </a:extLst>
              </p:cNvPr>
              <p:cNvSpPr/>
              <p:nvPr/>
            </p:nvSpPr>
            <p:spPr>
              <a:xfrm rot="16200000">
                <a:off x="6049432" y="3610870"/>
                <a:ext cx="4226560" cy="352044"/>
              </a:xfrm>
              <a:custGeom>
                <a:avLst/>
                <a:gdLst>
                  <a:gd name="connsiteX0" fmla="*/ 0 w 4226560"/>
                  <a:gd name="connsiteY0" fmla="*/ 0 h 352044"/>
                  <a:gd name="connsiteX1" fmla="*/ 4226560 w 4226560"/>
                  <a:gd name="connsiteY1" fmla="*/ 0 h 352044"/>
                  <a:gd name="connsiteX2" fmla="*/ 4226560 w 4226560"/>
                  <a:gd name="connsiteY2" fmla="*/ 352044 h 352044"/>
                  <a:gd name="connsiteX3" fmla="*/ 0 w 4226560"/>
                  <a:gd name="connsiteY3" fmla="*/ 352044 h 352044"/>
                  <a:gd name="connsiteX4" fmla="*/ 0 w 4226560"/>
                  <a:gd name="connsiteY4" fmla="*/ 0 h 35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560" h="352044">
                    <a:moveTo>
                      <a:pt x="0" y="0"/>
                    </a:moveTo>
                    <a:lnTo>
                      <a:pt x="4226560" y="0"/>
                    </a:lnTo>
                    <a:lnTo>
                      <a:pt x="4226560" y="352044"/>
                    </a:lnTo>
                    <a:lnTo>
                      <a:pt x="0" y="3520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310483" bIns="-1" numCol="1" spcCol="1270" anchor="t" anchorCtr="0">
                <a:noAutofit/>
              </a:bodyPr>
              <a:lstStyle/>
              <a:p>
                <a:pPr marL="0" lvl="0" indent="0" algn="r" defTabSz="1111250">
                  <a:lnSpc>
                    <a:spcPct val="90000"/>
                  </a:lnSpc>
                  <a:spcBef>
                    <a:spcPct val="0"/>
                  </a:spcBef>
                  <a:spcAft>
                    <a:spcPct val="35000"/>
                  </a:spcAft>
                  <a:buNone/>
                </a:pPr>
                <a:r>
                  <a:rPr lang="en-GB" sz="2500" kern="1200" dirty="0"/>
                  <a:t>CARTO</a:t>
                </a:r>
              </a:p>
            </p:txBody>
          </p:sp>
          <p:sp>
            <p:nvSpPr>
              <p:cNvPr id="15" name="Free-form: Shape 14">
                <a:extLst>
                  <a:ext uri="{FF2B5EF4-FFF2-40B4-BE49-F238E27FC236}">
                    <a16:creationId xmlns:a16="http://schemas.microsoft.com/office/drawing/2014/main" id="{4054BF90-8970-FE37-3B05-ECC217D3F4BB}"/>
                  </a:ext>
                </a:extLst>
              </p:cNvPr>
              <p:cNvSpPr/>
              <p:nvPr/>
            </p:nvSpPr>
            <p:spPr>
              <a:xfrm>
                <a:off x="8338733" y="1673612"/>
                <a:ext cx="3084223" cy="4425696"/>
              </a:xfrm>
              <a:custGeom>
                <a:avLst/>
                <a:gdLst>
                  <a:gd name="connsiteX0" fmla="*/ 0 w 1753552"/>
                  <a:gd name="connsiteY0" fmla="*/ 0 h 4226560"/>
                  <a:gd name="connsiteX1" fmla="*/ 1753552 w 1753552"/>
                  <a:gd name="connsiteY1" fmla="*/ 0 h 4226560"/>
                  <a:gd name="connsiteX2" fmla="*/ 1753552 w 1753552"/>
                  <a:gd name="connsiteY2" fmla="*/ 4226560 h 4226560"/>
                  <a:gd name="connsiteX3" fmla="*/ 0 w 1753552"/>
                  <a:gd name="connsiteY3" fmla="*/ 4226560 h 4226560"/>
                  <a:gd name="connsiteX4" fmla="*/ 0 w 1753552"/>
                  <a:gd name="connsiteY4" fmla="*/ 0 h 4226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552" h="4226560">
                    <a:moveTo>
                      <a:pt x="0" y="0"/>
                    </a:moveTo>
                    <a:lnTo>
                      <a:pt x="1753552" y="0"/>
                    </a:lnTo>
                    <a:lnTo>
                      <a:pt x="1753552" y="4226560"/>
                    </a:lnTo>
                    <a:lnTo>
                      <a:pt x="0" y="4226560"/>
                    </a:lnTo>
                    <a:lnTo>
                      <a:pt x="0" y="0"/>
                    </a:lnTo>
                    <a:close/>
                  </a:path>
                </a:pathLst>
              </a:custGeom>
              <a:solidFill>
                <a:srgbClr val="A07081">
                  <a:alpha val="50000"/>
                </a:srgbClr>
              </a:solidFill>
            </p:spPr>
            <p:style>
              <a:lnRef idx="2">
                <a:schemeClr val="lt1">
                  <a:hueOff val="0"/>
                  <a:satOff val="0"/>
                  <a:lumOff val="0"/>
                  <a:alphaOff val="0"/>
                </a:schemeClr>
              </a:lnRef>
              <a:fillRef idx="1">
                <a:scrgbClr r="0" g="0" b="0"/>
              </a:fillRef>
              <a:effectRef idx="0">
                <a:schemeClr val="accent5">
                  <a:alpha val="90000"/>
                  <a:hueOff val="0"/>
                  <a:satOff val="0"/>
                  <a:lumOff val="0"/>
                  <a:alphaOff val="-40000"/>
                </a:schemeClr>
              </a:effectRef>
              <a:fontRef idx="minor">
                <a:schemeClr val="lt1"/>
              </a:fontRef>
            </p:style>
            <p:txBody>
              <a:bodyPr spcFirstLastPara="0" vert="horz" wrap="square" lIns="120904" tIns="310483" rIns="120904" bIns="120904" numCol="1" spcCol="1270" anchor="t" anchorCtr="0">
                <a:noAutofit/>
              </a:bodyPr>
              <a:lstStyle/>
              <a:p>
                <a:pPr marL="114300" lvl="1" indent="-114300" algn="l" defTabSz="577850">
                  <a:lnSpc>
                    <a:spcPct val="90000"/>
                  </a:lnSpc>
                  <a:spcBef>
                    <a:spcPct val="0"/>
                  </a:spcBef>
                  <a:spcAft>
                    <a:spcPct val="15000"/>
                  </a:spcAft>
                  <a:buChar char="•"/>
                </a:pPr>
                <a:r>
                  <a:rPr lang="en-GB" sz="1600" dirty="0"/>
                  <a:t>Simple interface</a:t>
                </a:r>
              </a:p>
              <a:p>
                <a:pPr marL="114300" lvl="1" indent="-114300" algn="l" defTabSz="577850">
                  <a:lnSpc>
                    <a:spcPct val="90000"/>
                  </a:lnSpc>
                  <a:spcBef>
                    <a:spcPct val="0"/>
                  </a:spcBef>
                  <a:spcAft>
                    <a:spcPct val="15000"/>
                  </a:spcAft>
                  <a:buChar char="•"/>
                </a:pPr>
                <a:r>
                  <a:rPr lang="en-GB" sz="1600" dirty="0"/>
                  <a:t>Requires training for first time users. </a:t>
                </a:r>
              </a:p>
              <a:p>
                <a:pPr marL="114300" lvl="1" indent="-114300" algn="l" defTabSz="577850">
                  <a:lnSpc>
                    <a:spcPct val="90000"/>
                  </a:lnSpc>
                  <a:spcBef>
                    <a:spcPct val="0"/>
                  </a:spcBef>
                  <a:spcAft>
                    <a:spcPct val="15000"/>
                  </a:spcAft>
                  <a:buChar char="•"/>
                </a:pPr>
                <a:r>
                  <a:rPr lang="en-GB" sz="1600" dirty="0"/>
                  <a:t>Limited flexibility with personalizing the webGIS interface for end users.</a:t>
                </a:r>
              </a:p>
              <a:p>
                <a:pPr marL="114300" lvl="1" indent="-114300" algn="l" defTabSz="577850">
                  <a:lnSpc>
                    <a:spcPct val="90000"/>
                  </a:lnSpc>
                  <a:spcBef>
                    <a:spcPct val="0"/>
                  </a:spcBef>
                  <a:spcAft>
                    <a:spcPct val="15000"/>
                  </a:spcAft>
                  <a:buChar char="•"/>
                </a:pPr>
                <a:r>
                  <a:rPr lang="en-GB" sz="1600" dirty="0"/>
                  <a:t>A limited number of widgets available with no advanced geoprocessing tools available.</a:t>
                </a:r>
              </a:p>
              <a:p>
                <a:pPr marL="114300" lvl="1" indent="-114300" defTabSz="577850">
                  <a:lnSpc>
                    <a:spcPct val="90000"/>
                  </a:lnSpc>
                  <a:spcBef>
                    <a:spcPct val="0"/>
                  </a:spcBef>
                  <a:spcAft>
                    <a:spcPct val="15000"/>
                  </a:spcAft>
                  <a:buFontTx/>
                  <a:buChar char="•"/>
                </a:pPr>
                <a:r>
                  <a:rPr lang="en-GB" sz="1600" dirty="0"/>
                  <a:t>Table for a layer can be viewed at the user front only if added as a widget unlike ArcGIS online web app where each layer's attribute table can be accessed easily from the layer by default. </a:t>
                </a:r>
              </a:p>
              <a:p>
                <a:pPr marL="114300" lvl="1" indent="-114300" algn="l" defTabSz="577850">
                  <a:lnSpc>
                    <a:spcPct val="90000"/>
                  </a:lnSpc>
                  <a:spcBef>
                    <a:spcPct val="0"/>
                  </a:spcBef>
                  <a:spcAft>
                    <a:spcPct val="15000"/>
                  </a:spcAft>
                  <a:buChar char="•"/>
                </a:pPr>
                <a:r>
                  <a:rPr lang="en-GB" sz="1600" dirty="0"/>
                  <a:t> Limited functionality with layer management.  </a:t>
                </a:r>
              </a:p>
            </p:txBody>
          </p:sp>
          <p:sp>
            <p:nvSpPr>
              <p:cNvPr id="16" name="Rectangle 15">
                <a:extLst>
                  <a:ext uri="{FF2B5EF4-FFF2-40B4-BE49-F238E27FC236}">
                    <a16:creationId xmlns:a16="http://schemas.microsoft.com/office/drawing/2014/main" id="{FB0AFBA2-8E30-863E-B6C1-EBA457165463}"/>
                  </a:ext>
                </a:extLst>
              </p:cNvPr>
              <p:cNvSpPr/>
              <p:nvPr/>
            </p:nvSpPr>
            <p:spPr>
              <a:xfrm>
                <a:off x="7986690" y="1123062"/>
                <a:ext cx="704088" cy="704088"/>
              </a:xfrm>
              <a:prstGeom prst="rect">
                <a:avLst/>
              </a:prstGeom>
              <a:blipFill>
                <a:blip r:embed="rId4">
                  <a:extLst>
                    <a:ext uri="{96DAC541-7B7A-43D3-8B79-37D633B846F1}">
                      <asvg:svgBlip xmlns:asvg="http://schemas.microsoft.com/office/drawing/2016/SVG/main" r:embed="rId5"/>
                    </a:ext>
                  </a:extLst>
                </a:blip>
                <a:srcRect/>
                <a:stretch>
                  <a:fillRect/>
                </a:stretch>
              </a:blipFill>
              <a:ln>
                <a:solidFill>
                  <a:srgbClr val="E18D9D"/>
                </a:solidFill>
              </a:ln>
            </p:spPr>
            <p:style>
              <a:lnRef idx="2">
                <a:scrgbClr r="0" g="0" b="0"/>
              </a:lnRef>
              <a:fillRef idx="1">
                <a:scrgbClr r="0" g="0" b="0"/>
              </a:fillRef>
              <a:effectRef idx="0">
                <a:schemeClr val="accent5">
                  <a:tint val="50000"/>
                  <a:alpha val="90000"/>
                  <a:hueOff val="72337"/>
                  <a:satOff val="-2780"/>
                  <a:lumOff val="9770"/>
                  <a:alphaOff val="-40000"/>
                </a:schemeClr>
              </a:effectRef>
              <a:fontRef idx="minor">
                <a:schemeClr val="lt1">
                  <a:hueOff val="0"/>
                  <a:satOff val="0"/>
                  <a:lumOff val="0"/>
                  <a:alphaOff val="0"/>
                </a:schemeClr>
              </a:fontRef>
            </p:style>
            <p:txBody>
              <a:bodyPr/>
              <a:lstStyle/>
              <a:p>
                <a:endParaRPr lang="en-GB"/>
              </a:p>
            </p:txBody>
          </p:sp>
        </p:grpSp>
      </p:grpSp>
      <p:grpSp>
        <p:nvGrpSpPr>
          <p:cNvPr id="21" name="Group 20">
            <a:extLst>
              <a:ext uri="{FF2B5EF4-FFF2-40B4-BE49-F238E27FC236}">
                <a16:creationId xmlns:a16="http://schemas.microsoft.com/office/drawing/2014/main" id="{6B1887FE-529C-2C1B-5978-BD52D6865EA3}"/>
              </a:ext>
            </a:extLst>
          </p:cNvPr>
          <p:cNvGrpSpPr/>
          <p:nvPr/>
        </p:nvGrpSpPr>
        <p:grpSpPr>
          <a:xfrm>
            <a:off x="9755567" y="16654"/>
            <a:ext cx="2303606" cy="921610"/>
            <a:chOff x="2095471" y="3805227"/>
            <a:chExt cx="9208707" cy="3438525"/>
          </a:xfrm>
        </p:grpSpPr>
        <p:pic>
          <p:nvPicPr>
            <p:cNvPr id="22" name="Picture 2" descr="50+ Salon Window Display Stock Illustrations, Royalty-Free Vector Graphics  &amp; Clip Art - iStock">
              <a:extLst>
                <a:ext uri="{FF2B5EF4-FFF2-40B4-BE49-F238E27FC236}">
                  <a16:creationId xmlns:a16="http://schemas.microsoft.com/office/drawing/2014/main" id="{78397248-1A21-136E-F65F-21AD7B28A5C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group of people sitting on a blue letter&#10;&#10;Description automatically generated">
              <a:extLst>
                <a:ext uri="{FF2B5EF4-FFF2-40B4-BE49-F238E27FC236}">
                  <a16:creationId xmlns:a16="http://schemas.microsoft.com/office/drawing/2014/main" id="{79462E8C-3E69-C435-D29B-7DAFB5394E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spTree>
    <p:extLst>
      <p:ext uri="{BB962C8B-B14F-4D97-AF65-F5344CB8AC3E}">
        <p14:creationId xmlns:p14="http://schemas.microsoft.com/office/powerpoint/2010/main" val="1488826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7654B3D9-445D-ACA3-A499-0D4184ABB347}"/>
              </a:ext>
            </a:extLst>
          </p:cNvPr>
          <p:cNvSpPr/>
          <p:nvPr/>
        </p:nvSpPr>
        <p:spPr>
          <a:xfrm>
            <a:off x="1" y="127819"/>
            <a:ext cx="4776280"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Conclusion: Key Takeaways &amp; Step Forward</a:t>
            </a:r>
          </a:p>
        </p:txBody>
      </p:sp>
      <p:sp>
        <p:nvSpPr>
          <p:cNvPr id="7" name="TextBox 6">
            <a:extLst>
              <a:ext uri="{FF2B5EF4-FFF2-40B4-BE49-F238E27FC236}">
                <a16:creationId xmlns:a16="http://schemas.microsoft.com/office/drawing/2014/main" id="{DD9101D9-EE10-4182-3F11-129A3855E8E6}"/>
              </a:ext>
            </a:extLst>
          </p:cNvPr>
          <p:cNvSpPr txBox="1"/>
          <p:nvPr/>
        </p:nvSpPr>
        <p:spPr>
          <a:xfrm>
            <a:off x="939800" y="995680"/>
            <a:ext cx="10312400" cy="5078313"/>
          </a:xfrm>
          <a:prstGeom prst="rect">
            <a:avLst/>
          </a:prstGeom>
          <a:noFill/>
        </p:spPr>
        <p:txBody>
          <a:bodyPr wrap="square" rtlCol="0">
            <a:spAutoFit/>
          </a:bodyPr>
          <a:lstStyle/>
          <a:p>
            <a:pPr marL="285750" indent="-285750">
              <a:buClr>
                <a:srgbClr val="A07081"/>
              </a:buClr>
              <a:buFont typeface="Wingdings" panose="05000000000000000000" pitchFamily="2" charset="2"/>
              <a:buChar char="q"/>
            </a:pPr>
            <a:r>
              <a:rPr lang="en-US" dirty="0">
                <a:solidFill>
                  <a:schemeClr val="bg1">
                    <a:lumMod val="50000"/>
                  </a:schemeClr>
                </a:solidFill>
              </a:rPr>
              <a:t>WebGIS (Web Geographic Information Systems) offers significant value for market analysis by providing a dynamic and interactive platform for spatial data visualization, analysis, and decision-making.</a:t>
            </a:r>
          </a:p>
          <a:p>
            <a:pPr marL="285750" indent="-285750">
              <a:buClr>
                <a:srgbClr val="E18D9D"/>
              </a:buClr>
              <a:buFont typeface="Wingdings" panose="05000000000000000000" pitchFamily="2" charset="2"/>
              <a:buChar char="q"/>
            </a:pPr>
            <a:endParaRPr lang="en-US" dirty="0">
              <a:solidFill>
                <a:schemeClr val="bg1">
                  <a:lumMod val="50000"/>
                </a:schemeClr>
              </a:solidFill>
            </a:endParaRPr>
          </a:p>
          <a:p>
            <a:pPr marL="285750" indent="-285750">
              <a:buClr>
                <a:srgbClr val="A07081"/>
              </a:buClr>
              <a:buFont typeface="Wingdings" panose="05000000000000000000" pitchFamily="2" charset="2"/>
              <a:buChar char="q"/>
            </a:pPr>
            <a:r>
              <a:rPr lang="en-US" dirty="0">
                <a:solidFill>
                  <a:schemeClr val="bg1">
                    <a:lumMod val="50000"/>
                  </a:schemeClr>
                </a:solidFill>
              </a:rPr>
              <a:t>Understanding user requirements is crucial; designing the WebGIS with a user-centric approach ensures that the platform aligns with the needs and expectations of its intended audience.</a:t>
            </a:r>
          </a:p>
          <a:p>
            <a:pPr marL="285750" indent="-285750">
              <a:buClr>
                <a:srgbClr val="A07081"/>
              </a:buClr>
              <a:buFont typeface="Wingdings" panose="05000000000000000000" pitchFamily="2" charset="2"/>
              <a:buChar char="q"/>
            </a:pPr>
            <a:endParaRPr lang="en-US" dirty="0">
              <a:solidFill>
                <a:schemeClr val="bg1">
                  <a:lumMod val="50000"/>
                </a:schemeClr>
              </a:solidFill>
            </a:endParaRPr>
          </a:p>
          <a:p>
            <a:pPr marL="285750" indent="-285750">
              <a:buClr>
                <a:srgbClr val="A07081"/>
              </a:buClr>
              <a:buFont typeface="Wingdings" panose="05000000000000000000" pitchFamily="2" charset="2"/>
              <a:buChar char="q"/>
            </a:pPr>
            <a:r>
              <a:rPr lang="en-US" dirty="0">
                <a:solidFill>
                  <a:schemeClr val="bg1">
                    <a:lumMod val="50000"/>
                  </a:schemeClr>
                </a:solidFill>
              </a:rPr>
              <a:t>The success of a WebGIS project depends on the quality of spatial data. Thorough data collection, preparation, and maintenance are crucial for accurate and reliable results.</a:t>
            </a:r>
          </a:p>
          <a:p>
            <a:pPr marL="285750" indent="-285750">
              <a:buClr>
                <a:srgbClr val="A07081"/>
              </a:buClr>
              <a:buFont typeface="Wingdings" panose="05000000000000000000" pitchFamily="2" charset="2"/>
              <a:buChar char="q"/>
            </a:pPr>
            <a:endParaRPr lang="en-US" dirty="0">
              <a:solidFill>
                <a:schemeClr val="bg1">
                  <a:lumMod val="50000"/>
                </a:schemeClr>
              </a:solidFill>
            </a:endParaRPr>
          </a:p>
          <a:p>
            <a:pPr marL="285750" indent="-285750">
              <a:buClr>
                <a:srgbClr val="A07081"/>
              </a:buClr>
              <a:buFont typeface="Wingdings" panose="05000000000000000000" pitchFamily="2" charset="2"/>
              <a:buChar char="q"/>
            </a:pPr>
            <a:r>
              <a:rPr lang="en-US" dirty="0">
                <a:solidFill>
                  <a:schemeClr val="bg1">
                    <a:lumMod val="50000"/>
                  </a:schemeClr>
                </a:solidFill>
              </a:rPr>
              <a:t>Only specific capabilities of WebGIS in market analysis are highlighted in this presentation. A lot more insightful analysis can be performed and be presented in unique ways like a dashboard, report etc. </a:t>
            </a:r>
          </a:p>
          <a:p>
            <a:pPr marL="285750" indent="-285750">
              <a:buClr>
                <a:srgbClr val="A07081"/>
              </a:buClr>
              <a:buFont typeface="Wingdings" panose="05000000000000000000" pitchFamily="2" charset="2"/>
              <a:buChar char="q"/>
            </a:pPr>
            <a:endParaRPr lang="en-US" dirty="0">
              <a:solidFill>
                <a:schemeClr val="bg1">
                  <a:lumMod val="50000"/>
                </a:schemeClr>
              </a:solidFill>
            </a:endParaRPr>
          </a:p>
          <a:p>
            <a:pPr marL="285750" indent="-285750">
              <a:buClr>
                <a:srgbClr val="A07081"/>
              </a:buClr>
              <a:buFont typeface="Wingdings" panose="05000000000000000000" pitchFamily="2" charset="2"/>
              <a:buChar char="q"/>
            </a:pPr>
            <a:r>
              <a:rPr lang="en-US" dirty="0">
                <a:solidFill>
                  <a:schemeClr val="bg1">
                    <a:lumMod val="50000"/>
                  </a:schemeClr>
                </a:solidFill>
              </a:rPr>
              <a:t>The choice of WebGIS platform significantly influences project outcomes. Each platform has its strengths, so selecting the most suitable one based on project requirements is key. </a:t>
            </a:r>
          </a:p>
          <a:p>
            <a:pPr>
              <a:buClr>
                <a:srgbClr val="A07081"/>
              </a:buClr>
            </a:pPr>
            <a:endParaRPr lang="en-US" dirty="0">
              <a:solidFill>
                <a:schemeClr val="bg1">
                  <a:lumMod val="50000"/>
                </a:schemeClr>
              </a:solidFill>
            </a:endParaRPr>
          </a:p>
          <a:p>
            <a:pPr marL="285750" indent="-285750">
              <a:buClr>
                <a:srgbClr val="A07081"/>
              </a:buClr>
              <a:buFont typeface="Wingdings" panose="05000000000000000000" pitchFamily="2" charset="2"/>
              <a:buChar char="q"/>
            </a:pPr>
            <a:r>
              <a:rPr lang="en-US" dirty="0">
                <a:solidFill>
                  <a:schemeClr val="bg1">
                    <a:lumMod val="50000"/>
                  </a:schemeClr>
                </a:solidFill>
              </a:rPr>
              <a:t>To conclude, WebGIS enhances market analysis by providing a spatial dimension to data, enabling businesses to make informed decisions, identify opportunities, and gain a competitive edge in dynamic markets</a:t>
            </a:r>
            <a:r>
              <a:rPr lang="en-US" baseline="30000" dirty="0">
                <a:solidFill>
                  <a:schemeClr val="bg1">
                    <a:lumMod val="50000"/>
                  </a:schemeClr>
                </a:solidFill>
              </a:rPr>
              <a:t>7</a:t>
            </a:r>
            <a:r>
              <a:rPr lang="en-US" dirty="0">
                <a:solidFill>
                  <a:schemeClr val="bg1">
                    <a:lumMod val="50000"/>
                  </a:schemeClr>
                </a:solidFill>
              </a:rPr>
              <a:t>.</a:t>
            </a:r>
            <a:endParaRPr lang="en-GB" dirty="0">
              <a:solidFill>
                <a:schemeClr val="bg1">
                  <a:lumMod val="50000"/>
                </a:schemeClr>
              </a:solidFill>
            </a:endParaRPr>
          </a:p>
        </p:txBody>
      </p:sp>
      <p:sp>
        <p:nvSpPr>
          <p:cNvPr id="8" name="TextBox 7">
            <a:extLst>
              <a:ext uri="{FF2B5EF4-FFF2-40B4-BE49-F238E27FC236}">
                <a16:creationId xmlns:a16="http://schemas.microsoft.com/office/drawing/2014/main" id="{A6490ED1-C889-323A-333D-6D8BF6932232}"/>
              </a:ext>
            </a:extLst>
          </p:cNvPr>
          <p:cNvSpPr txBox="1"/>
          <p:nvPr/>
        </p:nvSpPr>
        <p:spPr>
          <a:xfrm>
            <a:off x="1174561" y="6268516"/>
            <a:ext cx="7792720" cy="461665"/>
          </a:xfrm>
          <a:prstGeom prst="rect">
            <a:avLst/>
          </a:prstGeom>
          <a:noFill/>
        </p:spPr>
        <p:txBody>
          <a:bodyPr wrap="square" rtlCol="0">
            <a:spAutoFit/>
          </a:bodyPr>
          <a:lstStyle/>
          <a:p>
            <a:r>
              <a:rPr lang="en-US" sz="1200" baseline="30000" dirty="0">
                <a:solidFill>
                  <a:schemeClr val="bg1">
                    <a:lumMod val="50000"/>
                  </a:schemeClr>
                </a:solidFill>
              </a:rPr>
              <a:t>7</a:t>
            </a:r>
            <a:r>
              <a:rPr lang="en-US" sz="1200" dirty="0">
                <a:solidFill>
                  <a:schemeClr val="bg1">
                    <a:lumMod val="50000"/>
                  </a:schemeClr>
                </a:solidFill>
              </a:rPr>
              <a:t>Mapping services for Location Intelligence and Business Analytics (2023) Utilities One. Available at: https://utilitiesone.com/mapping-services-for-location-intelligence-and-business-analytics (Accessed: 01 December 2023). </a:t>
            </a:r>
            <a:endParaRPr lang="en-GB" sz="1200" dirty="0">
              <a:solidFill>
                <a:schemeClr val="bg1">
                  <a:lumMod val="50000"/>
                </a:schemeClr>
              </a:solidFill>
            </a:endParaRPr>
          </a:p>
        </p:txBody>
      </p:sp>
      <p:grpSp>
        <p:nvGrpSpPr>
          <p:cNvPr id="9" name="Group 8">
            <a:extLst>
              <a:ext uri="{FF2B5EF4-FFF2-40B4-BE49-F238E27FC236}">
                <a16:creationId xmlns:a16="http://schemas.microsoft.com/office/drawing/2014/main" id="{7EFCFB1C-642A-116F-E04E-4495357DEC2B}"/>
              </a:ext>
            </a:extLst>
          </p:cNvPr>
          <p:cNvGrpSpPr/>
          <p:nvPr/>
        </p:nvGrpSpPr>
        <p:grpSpPr>
          <a:xfrm>
            <a:off x="9755567" y="16654"/>
            <a:ext cx="2303606" cy="921610"/>
            <a:chOff x="2095471" y="3805227"/>
            <a:chExt cx="9208707" cy="3438525"/>
          </a:xfrm>
        </p:grpSpPr>
        <p:pic>
          <p:nvPicPr>
            <p:cNvPr id="10" name="Picture 2" descr="50+ Salon Window Display Stock Illustrations, Royalty-Free Vector Graphics  &amp; Clip Art - iStock">
              <a:extLst>
                <a:ext uri="{FF2B5EF4-FFF2-40B4-BE49-F238E27FC236}">
                  <a16:creationId xmlns:a16="http://schemas.microsoft.com/office/drawing/2014/main" id="{FB9120D0-89E6-ED57-667B-B1EB5A0B5B4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group of people sitting on a blue letter&#10;&#10;Description automatically generated">
              <a:extLst>
                <a:ext uri="{FF2B5EF4-FFF2-40B4-BE49-F238E27FC236}">
                  <a16:creationId xmlns:a16="http://schemas.microsoft.com/office/drawing/2014/main" id="{EAF66F07-85C8-EF9F-8183-67CEA7A397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spTree>
    <p:extLst>
      <p:ext uri="{BB962C8B-B14F-4D97-AF65-F5344CB8AC3E}">
        <p14:creationId xmlns:p14="http://schemas.microsoft.com/office/powerpoint/2010/main" val="1155529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4DE3A19B-51BC-0188-803D-8422607B1CC7}"/>
              </a:ext>
            </a:extLst>
          </p:cNvPr>
          <p:cNvSpPr/>
          <p:nvPr/>
        </p:nvSpPr>
        <p:spPr>
          <a:xfrm>
            <a:off x="1" y="127819"/>
            <a:ext cx="2793999"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Plan Flow Chart: Method</a:t>
            </a:r>
          </a:p>
        </p:txBody>
      </p:sp>
      <p:grpSp>
        <p:nvGrpSpPr>
          <p:cNvPr id="30" name="Group 29">
            <a:extLst>
              <a:ext uri="{FF2B5EF4-FFF2-40B4-BE49-F238E27FC236}">
                <a16:creationId xmlns:a16="http://schemas.microsoft.com/office/drawing/2014/main" id="{1EDA7FA9-1A24-F0B5-7332-D94A96452617}"/>
              </a:ext>
            </a:extLst>
          </p:cNvPr>
          <p:cNvGrpSpPr/>
          <p:nvPr/>
        </p:nvGrpSpPr>
        <p:grpSpPr>
          <a:xfrm>
            <a:off x="367527" y="1392717"/>
            <a:ext cx="11456946" cy="4072567"/>
            <a:chOff x="343410" y="1267206"/>
            <a:chExt cx="11456946" cy="4072567"/>
          </a:xfrm>
        </p:grpSpPr>
        <p:grpSp>
          <p:nvGrpSpPr>
            <p:cNvPr id="3" name="Group 2">
              <a:extLst>
                <a:ext uri="{FF2B5EF4-FFF2-40B4-BE49-F238E27FC236}">
                  <a16:creationId xmlns:a16="http://schemas.microsoft.com/office/drawing/2014/main" id="{1E67FD47-BA4E-7765-6B3E-6821E87B92A9}"/>
                </a:ext>
              </a:extLst>
            </p:cNvPr>
            <p:cNvGrpSpPr/>
            <p:nvPr/>
          </p:nvGrpSpPr>
          <p:grpSpPr>
            <a:xfrm>
              <a:off x="382562" y="1267206"/>
              <a:ext cx="7979903" cy="3345870"/>
              <a:chOff x="199682" y="1135126"/>
              <a:chExt cx="7979903" cy="3345870"/>
            </a:xfrm>
          </p:grpSpPr>
          <p:sp>
            <p:nvSpPr>
              <p:cNvPr id="5" name="Free-form: Shape 4">
                <a:extLst>
                  <a:ext uri="{FF2B5EF4-FFF2-40B4-BE49-F238E27FC236}">
                    <a16:creationId xmlns:a16="http://schemas.microsoft.com/office/drawing/2014/main" id="{1096C940-EEDA-4891-B026-CDE7CE1E42FB}"/>
                  </a:ext>
                </a:extLst>
              </p:cNvPr>
              <p:cNvSpPr/>
              <p:nvPr/>
            </p:nvSpPr>
            <p:spPr>
              <a:xfrm>
                <a:off x="199682" y="1136791"/>
                <a:ext cx="2357070" cy="1649872"/>
              </a:xfrm>
              <a:custGeom>
                <a:avLst/>
                <a:gdLst>
                  <a:gd name="connsiteX0" fmla="*/ 0 w 2357070"/>
                  <a:gd name="connsiteY0" fmla="*/ 275034 h 1649872"/>
                  <a:gd name="connsiteX1" fmla="*/ 275034 w 2357070"/>
                  <a:gd name="connsiteY1" fmla="*/ 0 h 1649872"/>
                  <a:gd name="connsiteX2" fmla="*/ 2082036 w 2357070"/>
                  <a:gd name="connsiteY2" fmla="*/ 0 h 1649872"/>
                  <a:gd name="connsiteX3" fmla="*/ 2357070 w 2357070"/>
                  <a:gd name="connsiteY3" fmla="*/ 275034 h 1649872"/>
                  <a:gd name="connsiteX4" fmla="*/ 2357070 w 2357070"/>
                  <a:gd name="connsiteY4" fmla="*/ 1374838 h 1649872"/>
                  <a:gd name="connsiteX5" fmla="*/ 2082036 w 2357070"/>
                  <a:gd name="connsiteY5" fmla="*/ 1649872 h 1649872"/>
                  <a:gd name="connsiteX6" fmla="*/ 275034 w 2357070"/>
                  <a:gd name="connsiteY6" fmla="*/ 1649872 h 1649872"/>
                  <a:gd name="connsiteX7" fmla="*/ 0 w 2357070"/>
                  <a:gd name="connsiteY7" fmla="*/ 1374838 h 1649872"/>
                  <a:gd name="connsiteX8" fmla="*/ 0 w 2357070"/>
                  <a:gd name="connsiteY8" fmla="*/ 275034 h 164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070" h="1649872">
                    <a:moveTo>
                      <a:pt x="0" y="275034"/>
                    </a:moveTo>
                    <a:cubicBezTo>
                      <a:pt x="0" y="123137"/>
                      <a:pt x="123137" y="0"/>
                      <a:pt x="275034" y="0"/>
                    </a:cubicBezTo>
                    <a:lnTo>
                      <a:pt x="2082036" y="0"/>
                    </a:lnTo>
                    <a:cubicBezTo>
                      <a:pt x="2233933" y="0"/>
                      <a:pt x="2357070" y="123137"/>
                      <a:pt x="2357070" y="275034"/>
                    </a:cubicBezTo>
                    <a:lnTo>
                      <a:pt x="2357070" y="1374838"/>
                    </a:lnTo>
                    <a:cubicBezTo>
                      <a:pt x="2357070" y="1526735"/>
                      <a:pt x="2233933" y="1649872"/>
                      <a:pt x="2082036" y="1649872"/>
                    </a:cubicBezTo>
                    <a:lnTo>
                      <a:pt x="275034" y="1649872"/>
                    </a:lnTo>
                    <a:cubicBezTo>
                      <a:pt x="123137" y="1649872"/>
                      <a:pt x="0" y="1526735"/>
                      <a:pt x="0" y="1374838"/>
                    </a:cubicBezTo>
                    <a:lnTo>
                      <a:pt x="0" y="275034"/>
                    </a:lnTo>
                    <a:close/>
                  </a:path>
                </a:pathLst>
              </a:custGeom>
              <a:solidFill>
                <a:srgbClr val="A07081"/>
              </a:solidFill>
            </p:spPr>
            <p:style>
              <a:lnRef idx="2">
                <a:schemeClr val="lt1">
                  <a:hueOff val="0"/>
                  <a:satOff val="0"/>
                  <a:lumOff val="0"/>
                  <a:alphaOff val="0"/>
                </a:schemeClr>
              </a:lnRef>
              <a:fillRef idx="1">
                <a:scrgbClr r="0" g="0" b="0"/>
              </a:fillRef>
              <a:effectRef idx="0">
                <a:schemeClr val="accent2">
                  <a:shade val="50000"/>
                  <a:hueOff val="0"/>
                  <a:satOff val="0"/>
                  <a:lumOff val="0"/>
                  <a:alphaOff val="0"/>
                </a:schemeClr>
              </a:effectRef>
              <a:fontRef idx="minor">
                <a:schemeClr val="lt1"/>
              </a:fontRef>
            </p:style>
            <p:txBody>
              <a:bodyPr spcFirstLastPara="0" vert="horz" wrap="square" lIns="137705" tIns="137705" rIns="137705" bIns="137705" numCol="1" spcCol="1270" anchor="ctr" anchorCtr="0">
                <a:noAutofit/>
              </a:bodyPr>
              <a:lstStyle/>
              <a:p>
                <a:pPr marL="0" lvl="0" indent="0" algn="ctr" defTabSz="666750">
                  <a:lnSpc>
                    <a:spcPct val="90000"/>
                  </a:lnSpc>
                  <a:spcBef>
                    <a:spcPct val="0"/>
                  </a:spcBef>
                  <a:spcAft>
                    <a:spcPct val="35000"/>
                  </a:spcAft>
                  <a:buNone/>
                </a:pPr>
                <a:r>
                  <a:rPr lang="en-GB" sz="1500" kern="1200" dirty="0"/>
                  <a:t>Brainstorm ideas where market analysis can be conducted.</a:t>
                </a:r>
              </a:p>
            </p:txBody>
          </p:sp>
          <p:sp>
            <p:nvSpPr>
              <p:cNvPr id="6" name="Rectangle 5">
                <a:extLst>
                  <a:ext uri="{FF2B5EF4-FFF2-40B4-BE49-F238E27FC236}">
                    <a16:creationId xmlns:a16="http://schemas.microsoft.com/office/drawing/2014/main" id="{EAF17244-2E47-9F63-3668-F97800C83A1B}"/>
                  </a:ext>
                </a:extLst>
              </p:cNvPr>
              <p:cNvSpPr/>
              <p:nvPr/>
            </p:nvSpPr>
            <p:spPr>
              <a:xfrm>
                <a:off x="2556753" y="1294144"/>
                <a:ext cx="1714308" cy="1333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9" name="Free-form: Shape 8">
                <a:extLst>
                  <a:ext uri="{FF2B5EF4-FFF2-40B4-BE49-F238E27FC236}">
                    <a16:creationId xmlns:a16="http://schemas.microsoft.com/office/drawing/2014/main" id="{0E421BFE-F86D-0D33-7BBA-508EB9D53541}"/>
                  </a:ext>
                </a:extLst>
              </p:cNvPr>
              <p:cNvSpPr/>
              <p:nvPr/>
            </p:nvSpPr>
            <p:spPr>
              <a:xfrm>
                <a:off x="3011099" y="1135126"/>
                <a:ext cx="2357070" cy="1649872"/>
              </a:xfrm>
              <a:custGeom>
                <a:avLst/>
                <a:gdLst>
                  <a:gd name="connsiteX0" fmla="*/ 0 w 2357070"/>
                  <a:gd name="connsiteY0" fmla="*/ 275034 h 1649872"/>
                  <a:gd name="connsiteX1" fmla="*/ 275034 w 2357070"/>
                  <a:gd name="connsiteY1" fmla="*/ 0 h 1649872"/>
                  <a:gd name="connsiteX2" fmla="*/ 2082036 w 2357070"/>
                  <a:gd name="connsiteY2" fmla="*/ 0 h 1649872"/>
                  <a:gd name="connsiteX3" fmla="*/ 2357070 w 2357070"/>
                  <a:gd name="connsiteY3" fmla="*/ 275034 h 1649872"/>
                  <a:gd name="connsiteX4" fmla="*/ 2357070 w 2357070"/>
                  <a:gd name="connsiteY4" fmla="*/ 1374838 h 1649872"/>
                  <a:gd name="connsiteX5" fmla="*/ 2082036 w 2357070"/>
                  <a:gd name="connsiteY5" fmla="*/ 1649872 h 1649872"/>
                  <a:gd name="connsiteX6" fmla="*/ 275034 w 2357070"/>
                  <a:gd name="connsiteY6" fmla="*/ 1649872 h 1649872"/>
                  <a:gd name="connsiteX7" fmla="*/ 0 w 2357070"/>
                  <a:gd name="connsiteY7" fmla="*/ 1374838 h 1649872"/>
                  <a:gd name="connsiteX8" fmla="*/ 0 w 2357070"/>
                  <a:gd name="connsiteY8" fmla="*/ 275034 h 164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070" h="1649872">
                    <a:moveTo>
                      <a:pt x="0" y="275034"/>
                    </a:moveTo>
                    <a:cubicBezTo>
                      <a:pt x="0" y="123137"/>
                      <a:pt x="123137" y="0"/>
                      <a:pt x="275034" y="0"/>
                    </a:cubicBezTo>
                    <a:lnTo>
                      <a:pt x="2082036" y="0"/>
                    </a:lnTo>
                    <a:cubicBezTo>
                      <a:pt x="2233933" y="0"/>
                      <a:pt x="2357070" y="123137"/>
                      <a:pt x="2357070" y="275034"/>
                    </a:cubicBezTo>
                    <a:lnTo>
                      <a:pt x="2357070" y="1374838"/>
                    </a:lnTo>
                    <a:cubicBezTo>
                      <a:pt x="2357070" y="1526735"/>
                      <a:pt x="2233933" y="1649872"/>
                      <a:pt x="2082036" y="1649872"/>
                    </a:cubicBezTo>
                    <a:lnTo>
                      <a:pt x="275034" y="1649872"/>
                    </a:lnTo>
                    <a:cubicBezTo>
                      <a:pt x="123137" y="1649872"/>
                      <a:pt x="0" y="1526735"/>
                      <a:pt x="0" y="1374838"/>
                    </a:cubicBezTo>
                    <a:lnTo>
                      <a:pt x="0" y="275034"/>
                    </a:lnTo>
                    <a:close/>
                  </a:path>
                </a:pathLst>
              </a:custGeom>
              <a:solidFill>
                <a:srgbClr val="A07081">
                  <a:alpha val="95000"/>
                </a:srgbClr>
              </a:solidFill>
            </p:spPr>
            <p:style>
              <a:lnRef idx="2">
                <a:schemeClr val="lt1">
                  <a:hueOff val="0"/>
                  <a:satOff val="0"/>
                  <a:lumOff val="0"/>
                  <a:alphaOff val="0"/>
                </a:schemeClr>
              </a:lnRef>
              <a:fillRef idx="1">
                <a:scrgbClr r="0" g="0" b="0"/>
              </a:fillRef>
              <a:effectRef idx="0">
                <a:schemeClr val="accent2">
                  <a:shade val="50000"/>
                  <a:hueOff val="-394115"/>
                  <a:satOff val="5189"/>
                  <a:lumOff val="31078"/>
                  <a:alphaOff val="0"/>
                </a:schemeClr>
              </a:effectRef>
              <a:fontRef idx="minor">
                <a:schemeClr val="lt1"/>
              </a:fontRef>
            </p:style>
            <p:txBody>
              <a:bodyPr spcFirstLastPara="0" vert="horz" wrap="square" lIns="137705" tIns="137705" rIns="137705" bIns="137705" numCol="1" spcCol="1270" anchor="ctr" anchorCtr="0">
                <a:noAutofit/>
              </a:bodyPr>
              <a:lstStyle/>
              <a:p>
                <a:pPr marL="0" lvl="0" indent="0" algn="ctr" defTabSz="666750">
                  <a:lnSpc>
                    <a:spcPct val="90000"/>
                  </a:lnSpc>
                  <a:spcBef>
                    <a:spcPct val="0"/>
                  </a:spcBef>
                  <a:spcAft>
                    <a:spcPct val="35000"/>
                  </a:spcAft>
                  <a:buNone/>
                </a:pPr>
                <a:r>
                  <a:rPr lang="en-GB" sz="1500" kern="1200" dirty="0"/>
                  <a:t>Once the area for market analysis is finalized, gather relevant data which includes demographic data, competitor locations, potential suppliers etc. </a:t>
                </a:r>
              </a:p>
            </p:txBody>
          </p:sp>
          <p:sp>
            <p:nvSpPr>
              <p:cNvPr id="10" name="Rectangle 9">
                <a:extLst>
                  <a:ext uri="{FF2B5EF4-FFF2-40B4-BE49-F238E27FC236}">
                    <a16:creationId xmlns:a16="http://schemas.microsoft.com/office/drawing/2014/main" id="{209EF9E0-4E24-F655-BF4F-009E617E77AC}"/>
                  </a:ext>
                </a:extLst>
              </p:cNvPr>
              <p:cNvSpPr/>
              <p:nvPr/>
            </p:nvSpPr>
            <p:spPr>
              <a:xfrm>
                <a:off x="4511015" y="3147496"/>
                <a:ext cx="1714308" cy="1333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3" name="Free-form: Shape 12">
                <a:extLst>
                  <a:ext uri="{FF2B5EF4-FFF2-40B4-BE49-F238E27FC236}">
                    <a16:creationId xmlns:a16="http://schemas.microsoft.com/office/drawing/2014/main" id="{B1828A00-0F88-B463-4CB5-45E5071A7D95}"/>
                  </a:ext>
                </a:extLst>
              </p:cNvPr>
              <p:cNvSpPr/>
              <p:nvPr/>
            </p:nvSpPr>
            <p:spPr>
              <a:xfrm>
                <a:off x="5822515" y="1135126"/>
                <a:ext cx="2357070" cy="1649872"/>
              </a:xfrm>
              <a:custGeom>
                <a:avLst/>
                <a:gdLst>
                  <a:gd name="connsiteX0" fmla="*/ 0 w 2357070"/>
                  <a:gd name="connsiteY0" fmla="*/ 275034 h 1649872"/>
                  <a:gd name="connsiteX1" fmla="*/ 275034 w 2357070"/>
                  <a:gd name="connsiteY1" fmla="*/ 0 h 1649872"/>
                  <a:gd name="connsiteX2" fmla="*/ 2082036 w 2357070"/>
                  <a:gd name="connsiteY2" fmla="*/ 0 h 1649872"/>
                  <a:gd name="connsiteX3" fmla="*/ 2357070 w 2357070"/>
                  <a:gd name="connsiteY3" fmla="*/ 275034 h 1649872"/>
                  <a:gd name="connsiteX4" fmla="*/ 2357070 w 2357070"/>
                  <a:gd name="connsiteY4" fmla="*/ 1374838 h 1649872"/>
                  <a:gd name="connsiteX5" fmla="*/ 2082036 w 2357070"/>
                  <a:gd name="connsiteY5" fmla="*/ 1649872 h 1649872"/>
                  <a:gd name="connsiteX6" fmla="*/ 275034 w 2357070"/>
                  <a:gd name="connsiteY6" fmla="*/ 1649872 h 1649872"/>
                  <a:gd name="connsiteX7" fmla="*/ 0 w 2357070"/>
                  <a:gd name="connsiteY7" fmla="*/ 1374838 h 1649872"/>
                  <a:gd name="connsiteX8" fmla="*/ 0 w 2357070"/>
                  <a:gd name="connsiteY8" fmla="*/ 275034 h 164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070" h="1649872">
                    <a:moveTo>
                      <a:pt x="0" y="275034"/>
                    </a:moveTo>
                    <a:cubicBezTo>
                      <a:pt x="0" y="123137"/>
                      <a:pt x="123137" y="0"/>
                      <a:pt x="275034" y="0"/>
                    </a:cubicBezTo>
                    <a:lnTo>
                      <a:pt x="2082036" y="0"/>
                    </a:lnTo>
                    <a:cubicBezTo>
                      <a:pt x="2233933" y="0"/>
                      <a:pt x="2357070" y="123137"/>
                      <a:pt x="2357070" y="275034"/>
                    </a:cubicBezTo>
                    <a:lnTo>
                      <a:pt x="2357070" y="1374838"/>
                    </a:lnTo>
                    <a:cubicBezTo>
                      <a:pt x="2357070" y="1526735"/>
                      <a:pt x="2233933" y="1649872"/>
                      <a:pt x="2082036" y="1649872"/>
                    </a:cubicBezTo>
                    <a:lnTo>
                      <a:pt x="275034" y="1649872"/>
                    </a:lnTo>
                    <a:cubicBezTo>
                      <a:pt x="123137" y="1649872"/>
                      <a:pt x="0" y="1526735"/>
                      <a:pt x="0" y="1374838"/>
                    </a:cubicBezTo>
                    <a:lnTo>
                      <a:pt x="0" y="275034"/>
                    </a:lnTo>
                    <a:close/>
                  </a:path>
                </a:pathLst>
              </a:custGeom>
              <a:solidFill>
                <a:srgbClr val="A07081">
                  <a:alpha val="90000"/>
                </a:srgbClr>
              </a:solidFill>
            </p:spPr>
            <p:style>
              <a:lnRef idx="2">
                <a:schemeClr val="lt1">
                  <a:hueOff val="0"/>
                  <a:satOff val="0"/>
                  <a:lumOff val="0"/>
                  <a:alphaOff val="0"/>
                </a:schemeClr>
              </a:lnRef>
              <a:fillRef idx="1">
                <a:scrgbClr r="0" g="0" b="0"/>
              </a:fillRef>
              <a:effectRef idx="0">
                <a:schemeClr val="accent2">
                  <a:shade val="50000"/>
                  <a:hueOff val="-394115"/>
                  <a:satOff val="5189"/>
                  <a:lumOff val="31078"/>
                  <a:alphaOff val="0"/>
                </a:schemeClr>
              </a:effectRef>
              <a:fontRef idx="minor">
                <a:schemeClr val="lt1"/>
              </a:fontRef>
            </p:style>
            <p:txBody>
              <a:bodyPr spcFirstLastPara="0" vert="horz" wrap="square" lIns="137705" tIns="137705" rIns="137705" bIns="137705" numCol="1" spcCol="1270" anchor="ctr" anchorCtr="0">
                <a:noAutofit/>
              </a:bodyPr>
              <a:lstStyle/>
              <a:p>
                <a:pPr marL="0" lvl="0" indent="0" algn="ctr" defTabSz="666750">
                  <a:lnSpc>
                    <a:spcPct val="90000"/>
                  </a:lnSpc>
                  <a:spcBef>
                    <a:spcPct val="0"/>
                  </a:spcBef>
                  <a:spcAft>
                    <a:spcPct val="35000"/>
                  </a:spcAft>
                  <a:buNone/>
                </a:pPr>
                <a:r>
                  <a:rPr lang="en-GB" sz="1500" kern="1200" dirty="0"/>
                  <a:t>Once the data is collected and cleaned for analysis, research available webGIS platforms that can be used to conduct a successful market analysis. </a:t>
                </a:r>
              </a:p>
            </p:txBody>
          </p:sp>
        </p:grpSp>
        <p:sp>
          <p:nvSpPr>
            <p:cNvPr id="14" name="Free-form: Shape 13">
              <a:extLst>
                <a:ext uri="{FF2B5EF4-FFF2-40B4-BE49-F238E27FC236}">
                  <a16:creationId xmlns:a16="http://schemas.microsoft.com/office/drawing/2014/main" id="{B242D709-7F3C-A7BF-C90C-16A5CCB695B6}"/>
                </a:ext>
              </a:extLst>
            </p:cNvPr>
            <p:cNvSpPr/>
            <p:nvPr/>
          </p:nvSpPr>
          <p:spPr>
            <a:xfrm>
              <a:off x="8816811" y="1267206"/>
              <a:ext cx="2357070" cy="1649872"/>
            </a:xfrm>
            <a:custGeom>
              <a:avLst/>
              <a:gdLst>
                <a:gd name="connsiteX0" fmla="*/ 0 w 2357070"/>
                <a:gd name="connsiteY0" fmla="*/ 275034 h 1649872"/>
                <a:gd name="connsiteX1" fmla="*/ 275034 w 2357070"/>
                <a:gd name="connsiteY1" fmla="*/ 0 h 1649872"/>
                <a:gd name="connsiteX2" fmla="*/ 2082036 w 2357070"/>
                <a:gd name="connsiteY2" fmla="*/ 0 h 1649872"/>
                <a:gd name="connsiteX3" fmla="*/ 2357070 w 2357070"/>
                <a:gd name="connsiteY3" fmla="*/ 275034 h 1649872"/>
                <a:gd name="connsiteX4" fmla="*/ 2357070 w 2357070"/>
                <a:gd name="connsiteY4" fmla="*/ 1374838 h 1649872"/>
                <a:gd name="connsiteX5" fmla="*/ 2082036 w 2357070"/>
                <a:gd name="connsiteY5" fmla="*/ 1649872 h 1649872"/>
                <a:gd name="connsiteX6" fmla="*/ 275034 w 2357070"/>
                <a:gd name="connsiteY6" fmla="*/ 1649872 h 1649872"/>
                <a:gd name="connsiteX7" fmla="*/ 0 w 2357070"/>
                <a:gd name="connsiteY7" fmla="*/ 1374838 h 1649872"/>
                <a:gd name="connsiteX8" fmla="*/ 0 w 2357070"/>
                <a:gd name="connsiteY8" fmla="*/ 275034 h 164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070" h="1649872">
                  <a:moveTo>
                    <a:pt x="0" y="275034"/>
                  </a:moveTo>
                  <a:cubicBezTo>
                    <a:pt x="0" y="123137"/>
                    <a:pt x="123137" y="0"/>
                    <a:pt x="275034" y="0"/>
                  </a:cubicBezTo>
                  <a:lnTo>
                    <a:pt x="2082036" y="0"/>
                  </a:lnTo>
                  <a:cubicBezTo>
                    <a:pt x="2233933" y="0"/>
                    <a:pt x="2357070" y="123137"/>
                    <a:pt x="2357070" y="275034"/>
                  </a:cubicBezTo>
                  <a:lnTo>
                    <a:pt x="2357070" y="1374838"/>
                  </a:lnTo>
                  <a:cubicBezTo>
                    <a:pt x="2357070" y="1526735"/>
                    <a:pt x="2233933" y="1649872"/>
                    <a:pt x="2082036" y="1649872"/>
                  </a:cubicBezTo>
                  <a:lnTo>
                    <a:pt x="275034" y="1649872"/>
                  </a:lnTo>
                  <a:cubicBezTo>
                    <a:pt x="123137" y="1649872"/>
                    <a:pt x="0" y="1526735"/>
                    <a:pt x="0" y="1374838"/>
                  </a:cubicBezTo>
                  <a:lnTo>
                    <a:pt x="0" y="275034"/>
                  </a:lnTo>
                  <a:close/>
                </a:path>
              </a:pathLst>
            </a:custGeom>
            <a:solidFill>
              <a:srgbClr val="A07081">
                <a:alpha val="85000"/>
              </a:srgbClr>
            </a:solidFill>
          </p:spPr>
          <p:style>
            <a:lnRef idx="2">
              <a:schemeClr val="lt1">
                <a:hueOff val="0"/>
                <a:satOff val="0"/>
                <a:lumOff val="0"/>
                <a:alphaOff val="0"/>
              </a:schemeClr>
            </a:lnRef>
            <a:fillRef idx="1">
              <a:scrgbClr r="0" g="0" b="0"/>
            </a:fillRef>
            <a:effectRef idx="0">
              <a:schemeClr val="accent2">
                <a:shade val="50000"/>
                <a:hueOff val="0"/>
                <a:satOff val="0"/>
                <a:lumOff val="0"/>
                <a:alphaOff val="0"/>
              </a:schemeClr>
            </a:effectRef>
            <a:fontRef idx="minor">
              <a:schemeClr val="lt1"/>
            </a:fontRef>
          </p:style>
          <p:txBody>
            <a:bodyPr spcFirstLastPara="0" vert="horz" wrap="square" lIns="137705" tIns="137705" rIns="137705" bIns="137705" numCol="1" spcCol="1270" anchor="ctr" anchorCtr="0">
              <a:noAutofit/>
            </a:bodyPr>
            <a:lstStyle/>
            <a:p>
              <a:pPr marL="0" lvl="0" indent="0" algn="ctr" defTabSz="666750">
                <a:lnSpc>
                  <a:spcPct val="90000"/>
                </a:lnSpc>
                <a:spcBef>
                  <a:spcPct val="0"/>
                </a:spcBef>
                <a:spcAft>
                  <a:spcPct val="35000"/>
                </a:spcAft>
                <a:buNone/>
              </a:pPr>
              <a:r>
                <a:rPr lang="en-GB" sz="1500" kern="1200" dirty="0"/>
                <a:t>Add data to the webGIS to  visualise in a way that</a:t>
              </a:r>
              <a:r>
                <a:rPr lang="en-GB" sz="1500" dirty="0"/>
                <a:t>’s useful for market analysis. </a:t>
              </a:r>
              <a:endParaRPr lang="en-GB" sz="1500" kern="1200" dirty="0"/>
            </a:p>
          </p:txBody>
        </p:sp>
        <p:sp>
          <p:nvSpPr>
            <p:cNvPr id="15" name="Free-form: Shape 14">
              <a:extLst>
                <a:ext uri="{FF2B5EF4-FFF2-40B4-BE49-F238E27FC236}">
                  <a16:creationId xmlns:a16="http://schemas.microsoft.com/office/drawing/2014/main" id="{CFD6AE4F-6753-E0FA-628D-B9236DBE544E}"/>
                </a:ext>
              </a:extLst>
            </p:cNvPr>
            <p:cNvSpPr/>
            <p:nvPr/>
          </p:nvSpPr>
          <p:spPr>
            <a:xfrm>
              <a:off x="886752" y="3689901"/>
              <a:ext cx="2357070" cy="1649872"/>
            </a:xfrm>
            <a:custGeom>
              <a:avLst/>
              <a:gdLst>
                <a:gd name="connsiteX0" fmla="*/ 0 w 2357070"/>
                <a:gd name="connsiteY0" fmla="*/ 275034 h 1649872"/>
                <a:gd name="connsiteX1" fmla="*/ 275034 w 2357070"/>
                <a:gd name="connsiteY1" fmla="*/ 0 h 1649872"/>
                <a:gd name="connsiteX2" fmla="*/ 2082036 w 2357070"/>
                <a:gd name="connsiteY2" fmla="*/ 0 h 1649872"/>
                <a:gd name="connsiteX3" fmla="*/ 2357070 w 2357070"/>
                <a:gd name="connsiteY3" fmla="*/ 275034 h 1649872"/>
                <a:gd name="connsiteX4" fmla="*/ 2357070 w 2357070"/>
                <a:gd name="connsiteY4" fmla="*/ 1374838 h 1649872"/>
                <a:gd name="connsiteX5" fmla="*/ 2082036 w 2357070"/>
                <a:gd name="connsiteY5" fmla="*/ 1649872 h 1649872"/>
                <a:gd name="connsiteX6" fmla="*/ 275034 w 2357070"/>
                <a:gd name="connsiteY6" fmla="*/ 1649872 h 1649872"/>
                <a:gd name="connsiteX7" fmla="*/ 0 w 2357070"/>
                <a:gd name="connsiteY7" fmla="*/ 1374838 h 1649872"/>
                <a:gd name="connsiteX8" fmla="*/ 0 w 2357070"/>
                <a:gd name="connsiteY8" fmla="*/ 275034 h 164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070" h="1649872">
                  <a:moveTo>
                    <a:pt x="0" y="275034"/>
                  </a:moveTo>
                  <a:cubicBezTo>
                    <a:pt x="0" y="123137"/>
                    <a:pt x="123137" y="0"/>
                    <a:pt x="275034" y="0"/>
                  </a:cubicBezTo>
                  <a:lnTo>
                    <a:pt x="2082036" y="0"/>
                  </a:lnTo>
                  <a:cubicBezTo>
                    <a:pt x="2233933" y="0"/>
                    <a:pt x="2357070" y="123137"/>
                    <a:pt x="2357070" y="275034"/>
                  </a:cubicBezTo>
                  <a:lnTo>
                    <a:pt x="2357070" y="1374838"/>
                  </a:lnTo>
                  <a:cubicBezTo>
                    <a:pt x="2357070" y="1526735"/>
                    <a:pt x="2233933" y="1649872"/>
                    <a:pt x="2082036" y="1649872"/>
                  </a:cubicBezTo>
                  <a:lnTo>
                    <a:pt x="275034" y="1649872"/>
                  </a:lnTo>
                  <a:cubicBezTo>
                    <a:pt x="123137" y="1649872"/>
                    <a:pt x="0" y="1526735"/>
                    <a:pt x="0" y="1374838"/>
                  </a:cubicBezTo>
                  <a:lnTo>
                    <a:pt x="0" y="275034"/>
                  </a:lnTo>
                  <a:close/>
                </a:path>
              </a:pathLst>
            </a:custGeom>
            <a:solidFill>
              <a:srgbClr val="A07081">
                <a:alpha val="80000"/>
              </a:srgbClr>
            </a:solidFill>
          </p:spPr>
          <p:style>
            <a:lnRef idx="2">
              <a:schemeClr val="lt1">
                <a:hueOff val="0"/>
                <a:satOff val="0"/>
                <a:lumOff val="0"/>
                <a:alphaOff val="0"/>
              </a:schemeClr>
            </a:lnRef>
            <a:fillRef idx="1">
              <a:scrgbClr r="0" g="0" b="0"/>
            </a:fillRef>
            <a:effectRef idx="0">
              <a:schemeClr val="accent2">
                <a:shade val="50000"/>
                <a:hueOff val="-394115"/>
                <a:satOff val="5189"/>
                <a:lumOff val="31078"/>
                <a:alphaOff val="0"/>
              </a:schemeClr>
            </a:effectRef>
            <a:fontRef idx="minor">
              <a:schemeClr val="lt1"/>
            </a:fontRef>
          </p:style>
          <p:txBody>
            <a:bodyPr spcFirstLastPara="0" vert="horz" wrap="square" lIns="137705" tIns="137705" rIns="137705" bIns="137705" numCol="1" spcCol="1270" anchor="ctr" anchorCtr="0">
              <a:noAutofit/>
            </a:bodyPr>
            <a:lstStyle/>
            <a:p>
              <a:pPr marL="0" lvl="0" indent="0" algn="ctr" defTabSz="666750">
                <a:lnSpc>
                  <a:spcPct val="90000"/>
                </a:lnSpc>
                <a:spcBef>
                  <a:spcPct val="0"/>
                </a:spcBef>
                <a:spcAft>
                  <a:spcPct val="35000"/>
                </a:spcAft>
                <a:buNone/>
              </a:pPr>
              <a:r>
                <a:rPr lang="en-GB" sz="1500" kern="1200" dirty="0"/>
                <a:t>Explore tools, widgets,  and different symbolising methods to extract meaningful insights from the spatial data. </a:t>
              </a:r>
            </a:p>
          </p:txBody>
        </p:sp>
        <p:sp>
          <p:nvSpPr>
            <p:cNvPr id="16" name="Free-form: Shape 15">
              <a:extLst>
                <a:ext uri="{FF2B5EF4-FFF2-40B4-BE49-F238E27FC236}">
                  <a16:creationId xmlns:a16="http://schemas.microsoft.com/office/drawing/2014/main" id="{DD6BE895-F9F1-D1D7-13E0-6233144BCA9A}"/>
                </a:ext>
              </a:extLst>
            </p:cNvPr>
            <p:cNvSpPr/>
            <p:nvPr/>
          </p:nvSpPr>
          <p:spPr>
            <a:xfrm>
              <a:off x="3738930" y="3689901"/>
              <a:ext cx="2357070" cy="1649872"/>
            </a:xfrm>
            <a:custGeom>
              <a:avLst/>
              <a:gdLst>
                <a:gd name="connsiteX0" fmla="*/ 0 w 2357070"/>
                <a:gd name="connsiteY0" fmla="*/ 275034 h 1649872"/>
                <a:gd name="connsiteX1" fmla="*/ 275034 w 2357070"/>
                <a:gd name="connsiteY1" fmla="*/ 0 h 1649872"/>
                <a:gd name="connsiteX2" fmla="*/ 2082036 w 2357070"/>
                <a:gd name="connsiteY2" fmla="*/ 0 h 1649872"/>
                <a:gd name="connsiteX3" fmla="*/ 2357070 w 2357070"/>
                <a:gd name="connsiteY3" fmla="*/ 275034 h 1649872"/>
                <a:gd name="connsiteX4" fmla="*/ 2357070 w 2357070"/>
                <a:gd name="connsiteY4" fmla="*/ 1374838 h 1649872"/>
                <a:gd name="connsiteX5" fmla="*/ 2082036 w 2357070"/>
                <a:gd name="connsiteY5" fmla="*/ 1649872 h 1649872"/>
                <a:gd name="connsiteX6" fmla="*/ 275034 w 2357070"/>
                <a:gd name="connsiteY6" fmla="*/ 1649872 h 1649872"/>
                <a:gd name="connsiteX7" fmla="*/ 0 w 2357070"/>
                <a:gd name="connsiteY7" fmla="*/ 1374838 h 1649872"/>
                <a:gd name="connsiteX8" fmla="*/ 0 w 2357070"/>
                <a:gd name="connsiteY8" fmla="*/ 275034 h 164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070" h="1649872">
                  <a:moveTo>
                    <a:pt x="0" y="275034"/>
                  </a:moveTo>
                  <a:cubicBezTo>
                    <a:pt x="0" y="123137"/>
                    <a:pt x="123137" y="0"/>
                    <a:pt x="275034" y="0"/>
                  </a:cubicBezTo>
                  <a:lnTo>
                    <a:pt x="2082036" y="0"/>
                  </a:lnTo>
                  <a:cubicBezTo>
                    <a:pt x="2233933" y="0"/>
                    <a:pt x="2357070" y="123137"/>
                    <a:pt x="2357070" y="275034"/>
                  </a:cubicBezTo>
                  <a:lnTo>
                    <a:pt x="2357070" y="1374838"/>
                  </a:lnTo>
                  <a:cubicBezTo>
                    <a:pt x="2357070" y="1526735"/>
                    <a:pt x="2233933" y="1649872"/>
                    <a:pt x="2082036" y="1649872"/>
                  </a:cubicBezTo>
                  <a:lnTo>
                    <a:pt x="275034" y="1649872"/>
                  </a:lnTo>
                  <a:cubicBezTo>
                    <a:pt x="123137" y="1649872"/>
                    <a:pt x="0" y="1526735"/>
                    <a:pt x="0" y="1374838"/>
                  </a:cubicBezTo>
                  <a:lnTo>
                    <a:pt x="0" y="275034"/>
                  </a:lnTo>
                  <a:close/>
                </a:path>
              </a:pathLst>
            </a:custGeom>
            <a:solidFill>
              <a:srgbClr val="A07081">
                <a:alpha val="75000"/>
              </a:srgbClr>
            </a:solidFill>
          </p:spPr>
          <p:style>
            <a:lnRef idx="2">
              <a:schemeClr val="lt1">
                <a:hueOff val="0"/>
                <a:satOff val="0"/>
                <a:lumOff val="0"/>
                <a:alphaOff val="0"/>
              </a:schemeClr>
            </a:lnRef>
            <a:fillRef idx="1">
              <a:scrgbClr r="0" g="0" b="0"/>
            </a:fillRef>
            <a:effectRef idx="0">
              <a:schemeClr val="accent2">
                <a:shade val="50000"/>
                <a:hueOff val="-394115"/>
                <a:satOff val="5189"/>
                <a:lumOff val="31078"/>
                <a:alphaOff val="0"/>
              </a:schemeClr>
            </a:effectRef>
            <a:fontRef idx="minor">
              <a:schemeClr val="lt1"/>
            </a:fontRef>
          </p:style>
          <p:txBody>
            <a:bodyPr spcFirstLastPara="0" vert="horz" wrap="square" lIns="137705" tIns="137705" rIns="137705" bIns="137705" numCol="1" spcCol="1270" anchor="ctr" anchorCtr="0">
              <a:noAutofit/>
            </a:bodyPr>
            <a:lstStyle/>
            <a:p>
              <a:pPr marL="0" lvl="0" indent="0" algn="ctr" defTabSz="666750">
                <a:lnSpc>
                  <a:spcPct val="90000"/>
                </a:lnSpc>
                <a:spcBef>
                  <a:spcPct val="0"/>
                </a:spcBef>
                <a:spcAft>
                  <a:spcPct val="35000"/>
                </a:spcAft>
                <a:buNone/>
              </a:pPr>
              <a:r>
                <a:rPr lang="en-GB" sz="1500" kern="1200" dirty="0"/>
                <a:t>Create various </a:t>
              </a:r>
              <a:r>
                <a:rPr lang="en-GB" sz="1500" dirty="0"/>
                <a:t>informative and appealing </a:t>
              </a:r>
              <a:r>
                <a:rPr lang="en-GB" sz="1500" kern="1200" dirty="0"/>
                <a:t>maps that demonstrate </a:t>
              </a:r>
              <a:r>
                <a:rPr lang="en-GB" sz="1500" dirty="0"/>
                <a:t>value of webGIS in market analysis.</a:t>
              </a:r>
              <a:r>
                <a:rPr lang="en-GB" sz="1500" kern="1200" dirty="0"/>
                <a:t> </a:t>
              </a:r>
            </a:p>
          </p:txBody>
        </p:sp>
        <p:sp>
          <p:nvSpPr>
            <p:cNvPr id="20" name="Free-form: Shape 19">
              <a:extLst>
                <a:ext uri="{FF2B5EF4-FFF2-40B4-BE49-F238E27FC236}">
                  <a16:creationId xmlns:a16="http://schemas.microsoft.com/office/drawing/2014/main" id="{743CC47E-290B-286C-8659-6E95A4E0A62F}"/>
                </a:ext>
              </a:extLst>
            </p:cNvPr>
            <p:cNvSpPr/>
            <p:nvPr/>
          </p:nvSpPr>
          <p:spPr>
            <a:xfrm>
              <a:off x="9443286" y="3688744"/>
              <a:ext cx="2357070" cy="1649872"/>
            </a:xfrm>
            <a:custGeom>
              <a:avLst/>
              <a:gdLst>
                <a:gd name="connsiteX0" fmla="*/ 0 w 2357070"/>
                <a:gd name="connsiteY0" fmla="*/ 275034 h 1649872"/>
                <a:gd name="connsiteX1" fmla="*/ 275034 w 2357070"/>
                <a:gd name="connsiteY1" fmla="*/ 0 h 1649872"/>
                <a:gd name="connsiteX2" fmla="*/ 2082036 w 2357070"/>
                <a:gd name="connsiteY2" fmla="*/ 0 h 1649872"/>
                <a:gd name="connsiteX3" fmla="*/ 2357070 w 2357070"/>
                <a:gd name="connsiteY3" fmla="*/ 275034 h 1649872"/>
                <a:gd name="connsiteX4" fmla="*/ 2357070 w 2357070"/>
                <a:gd name="connsiteY4" fmla="*/ 1374838 h 1649872"/>
                <a:gd name="connsiteX5" fmla="*/ 2082036 w 2357070"/>
                <a:gd name="connsiteY5" fmla="*/ 1649872 h 1649872"/>
                <a:gd name="connsiteX6" fmla="*/ 275034 w 2357070"/>
                <a:gd name="connsiteY6" fmla="*/ 1649872 h 1649872"/>
                <a:gd name="connsiteX7" fmla="*/ 0 w 2357070"/>
                <a:gd name="connsiteY7" fmla="*/ 1374838 h 1649872"/>
                <a:gd name="connsiteX8" fmla="*/ 0 w 2357070"/>
                <a:gd name="connsiteY8" fmla="*/ 275034 h 164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070" h="1649872">
                  <a:moveTo>
                    <a:pt x="0" y="275034"/>
                  </a:moveTo>
                  <a:cubicBezTo>
                    <a:pt x="0" y="123137"/>
                    <a:pt x="123137" y="0"/>
                    <a:pt x="275034" y="0"/>
                  </a:cubicBezTo>
                  <a:lnTo>
                    <a:pt x="2082036" y="0"/>
                  </a:lnTo>
                  <a:cubicBezTo>
                    <a:pt x="2233933" y="0"/>
                    <a:pt x="2357070" y="123137"/>
                    <a:pt x="2357070" y="275034"/>
                  </a:cubicBezTo>
                  <a:lnTo>
                    <a:pt x="2357070" y="1374838"/>
                  </a:lnTo>
                  <a:cubicBezTo>
                    <a:pt x="2357070" y="1526735"/>
                    <a:pt x="2233933" y="1649872"/>
                    <a:pt x="2082036" y="1649872"/>
                  </a:cubicBezTo>
                  <a:lnTo>
                    <a:pt x="275034" y="1649872"/>
                  </a:lnTo>
                  <a:cubicBezTo>
                    <a:pt x="123137" y="1649872"/>
                    <a:pt x="0" y="1526735"/>
                    <a:pt x="0" y="1374838"/>
                  </a:cubicBezTo>
                  <a:lnTo>
                    <a:pt x="0" y="275034"/>
                  </a:lnTo>
                  <a:close/>
                </a:path>
              </a:pathLst>
            </a:custGeom>
            <a:solidFill>
              <a:srgbClr val="A07081">
                <a:alpha val="65000"/>
              </a:srgbClr>
            </a:solidFill>
          </p:spPr>
          <p:style>
            <a:lnRef idx="2">
              <a:schemeClr val="lt1">
                <a:hueOff val="0"/>
                <a:satOff val="0"/>
                <a:lumOff val="0"/>
                <a:alphaOff val="0"/>
              </a:schemeClr>
            </a:lnRef>
            <a:fillRef idx="1">
              <a:scrgbClr r="0" g="0" b="0"/>
            </a:fillRef>
            <a:effectRef idx="0">
              <a:schemeClr val="accent2">
                <a:shade val="50000"/>
                <a:hueOff val="-394115"/>
                <a:satOff val="5189"/>
                <a:lumOff val="31078"/>
                <a:alphaOff val="0"/>
              </a:schemeClr>
            </a:effectRef>
            <a:fontRef idx="minor">
              <a:schemeClr val="lt1"/>
            </a:fontRef>
          </p:style>
          <p:txBody>
            <a:bodyPr spcFirstLastPara="0" vert="horz" wrap="square" lIns="137705" tIns="137705" rIns="137705" bIns="137705" numCol="1" spcCol="1270" anchor="ctr" anchorCtr="0">
              <a:noAutofit/>
            </a:bodyPr>
            <a:lstStyle/>
            <a:p>
              <a:pPr marL="0" lvl="0" indent="0" algn="ctr" defTabSz="666750">
                <a:lnSpc>
                  <a:spcPct val="90000"/>
                </a:lnSpc>
                <a:spcBef>
                  <a:spcPct val="0"/>
                </a:spcBef>
                <a:spcAft>
                  <a:spcPct val="35000"/>
                </a:spcAft>
                <a:buNone/>
              </a:pPr>
              <a:r>
                <a:rPr lang="en-GB" sz="1500" kern="1200" dirty="0"/>
                <a:t>Evaluate the three platforms, interfaces, usability and recommend the best platform. </a:t>
              </a:r>
            </a:p>
          </p:txBody>
        </p:sp>
        <p:sp>
          <p:nvSpPr>
            <p:cNvPr id="21" name="Free-form: Shape 20">
              <a:extLst>
                <a:ext uri="{FF2B5EF4-FFF2-40B4-BE49-F238E27FC236}">
                  <a16:creationId xmlns:a16="http://schemas.microsoft.com/office/drawing/2014/main" id="{E2FFCFB6-FD77-B488-D1C5-B6E674ACE2DA}"/>
                </a:ext>
              </a:extLst>
            </p:cNvPr>
            <p:cNvSpPr/>
            <p:nvPr/>
          </p:nvSpPr>
          <p:spPr>
            <a:xfrm>
              <a:off x="6591108" y="3689901"/>
              <a:ext cx="2357070" cy="1649872"/>
            </a:xfrm>
            <a:custGeom>
              <a:avLst/>
              <a:gdLst>
                <a:gd name="connsiteX0" fmla="*/ 0 w 2357070"/>
                <a:gd name="connsiteY0" fmla="*/ 275034 h 1649872"/>
                <a:gd name="connsiteX1" fmla="*/ 275034 w 2357070"/>
                <a:gd name="connsiteY1" fmla="*/ 0 h 1649872"/>
                <a:gd name="connsiteX2" fmla="*/ 2082036 w 2357070"/>
                <a:gd name="connsiteY2" fmla="*/ 0 h 1649872"/>
                <a:gd name="connsiteX3" fmla="*/ 2357070 w 2357070"/>
                <a:gd name="connsiteY3" fmla="*/ 275034 h 1649872"/>
                <a:gd name="connsiteX4" fmla="*/ 2357070 w 2357070"/>
                <a:gd name="connsiteY4" fmla="*/ 1374838 h 1649872"/>
                <a:gd name="connsiteX5" fmla="*/ 2082036 w 2357070"/>
                <a:gd name="connsiteY5" fmla="*/ 1649872 h 1649872"/>
                <a:gd name="connsiteX6" fmla="*/ 275034 w 2357070"/>
                <a:gd name="connsiteY6" fmla="*/ 1649872 h 1649872"/>
                <a:gd name="connsiteX7" fmla="*/ 0 w 2357070"/>
                <a:gd name="connsiteY7" fmla="*/ 1374838 h 1649872"/>
                <a:gd name="connsiteX8" fmla="*/ 0 w 2357070"/>
                <a:gd name="connsiteY8" fmla="*/ 275034 h 164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070" h="1649872">
                  <a:moveTo>
                    <a:pt x="0" y="275034"/>
                  </a:moveTo>
                  <a:cubicBezTo>
                    <a:pt x="0" y="123137"/>
                    <a:pt x="123137" y="0"/>
                    <a:pt x="275034" y="0"/>
                  </a:cubicBezTo>
                  <a:lnTo>
                    <a:pt x="2082036" y="0"/>
                  </a:lnTo>
                  <a:cubicBezTo>
                    <a:pt x="2233933" y="0"/>
                    <a:pt x="2357070" y="123137"/>
                    <a:pt x="2357070" y="275034"/>
                  </a:cubicBezTo>
                  <a:lnTo>
                    <a:pt x="2357070" y="1374838"/>
                  </a:lnTo>
                  <a:cubicBezTo>
                    <a:pt x="2357070" y="1526735"/>
                    <a:pt x="2233933" y="1649872"/>
                    <a:pt x="2082036" y="1649872"/>
                  </a:cubicBezTo>
                  <a:lnTo>
                    <a:pt x="275034" y="1649872"/>
                  </a:lnTo>
                  <a:cubicBezTo>
                    <a:pt x="123137" y="1649872"/>
                    <a:pt x="0" y="1526735"/>
                    <a:pt x="0" y="1374838"/>
                  </a:cubicBezTo>
                  <a:lnTo>
                    <a:pt x="0" y="275034"/>
                  </a:lnTo>
                  <a:close/>
                </a:path>
              </a:pathLst>
            </a:custGeom>
            <a:solidFill>
              <a:srgbClr val="A07081">
                <a:alpha val="70000"/>
              </a:srgbClr>
            </a:solidFill>
          </p:spPr>
          <p:style>
            <a:lnRef idx="2">
              <a:schemeClr val="lt1">
                <a:hueOff val="0"/>
                <a:satOff val="0"/>
                <a:lumOff val="0"/>
                <a:alphaOff val="0"/>
              </a:schemeClr>
            </a:lnRef>
            <a:fillRef idx="1">
              <a:scrgbClr r="0" g="0" b="0"/>
            </a:fillRef>
            <a:effectRef idx="0">
              <a:schemeClr val="accent2">
                <a:shade val="50000"/>
                <a:hueOff val="-394115"/>
                <a:satOff val="5189"/>
                <a:lumOff val="31078"/>
                <a:alphaOff val="0"/>
              </a:schemeClr>
            </a:effectRef>
            <a:fontRef idx="minor">
              <a:schemeClr val="lt1"/>
            </a:fontRef>
          </p:style>
          <p:txBody>
            <a:bodyPr spcFirstLastPara="0" vert="horz" wrap="square" lIns="137705" tIns="137705" rIns="137705" bIns="137705" numCol="1" spcCol="1270" anchor="ctr" anchorCtr="0">
              <a:noAutofit/>
            </a:bodyPr>
            <a:lstStyle/>
            <a:p>
              <a:pPr marL="0" lvl="0" indent="0" algn="ctr" defTabSz="666750">
                <a:lnSpc>
                  <a:spcPct val="90000"/>
                </a:lnSpc>
                <a:spcBef>
                  <a:spcPct val="0"/>
                </a:spcBef>
                <a:spcAft>
                  <a:spcPct val="35000"/>
                </a:spcAft>
                <a:buNone/>
              </a:pPr>
              <a:r>
                <a:rPr lang="en-GB" sz="1500" kern="1200" dirty="0"/>
                <a:t>Ensure the layer names, zoom levels, labels, pops ups are customised to show only the relevant information to the client. </a:t>
              </a:r>
            </a:p>
          </p:txBody>
        </p:sp>
        <p:sp>
          <p:nvSpPr>
            <p:cNvPr id="22" name="Arrow: Right 21">
              <a:extLst>
                <a:ext uri="{FF2B5EF4-FFF2-40B4-BE49-F238E27FC236}">
                  <a16:creationId xmlns:a16="http://schemas.microsoft.com/office/drawing/2014/main" id="{9E640605-E9FE-FBEB-A7BD-FA56F8E3DA26}"/>
                </a:ext>
              </a:extLst>
            </p:cNvPr>
            <p:cNvSpPr/>
            <p:nvPr/>
          </p:nvSpPr>
          <p:spPr>
            <a:xfrm>
              <a:off x="2794000" y="1971040"/>
              <a:ext cx="314960" cy="233680"/>
            </a:xfrm>
            <a:prstGeom prst="rightArrow">
              <a:avLst/>
            </a:prstGeom>
            <a:solidFill>
              <a:srgbClr val="873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Right 22">
              <a:extLst>
                <a:ext uri="{FF2B5EF4-FFF2-40B4-BE49-F238E27FC236}">
                  <a16:creationId xmlns:a16="http://schemas.microsoft.com/office/drawing/2014/main" id="{AFB68AE2-75E7-5341-11F0-362D11D0FCFA}"/>
                </a:ext>
              </a:extLst>
            </p:cNvPr>
            <p:cNvSpPr/>
            <p:nvPr/>
          </p:nvSpPr>
          <p:spPr>
            <a:xfrm>
              <a:off x="5630901" y="2009422"/>
              <a:ext cx="314960" cy="233680"/>
            </a:xfrm>
            <a:prstGeom prst="rightArrow">
              <a:avLst/>
            </a:prstGeom>
            <a:solidFill>
              <a:srgbClr val="873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row: Right 23">
              <a:extLst>
                <a:ext uri="{FF2B5EF4-FFF2-40B4-BE49-F238E27FC236}">
                  <a16:creationId xmlns:a16="http://schemas.microsoft.com/office/drawing/2014/main" id="{D520A2CA-F913-C4BD-C61A-94001028A7EA}"/>
                </a:ext>
              </a:extLst>
            </p:cNvPr>
            <p:cNvSpPr/>
            <p:nvPr/>
          </p:nvSpPr>
          <p:spPr>
            <a:xfrm>
              <a:off x="8473632" y="1971040"/>
              <a:ext cx="314960" cy="233680"/>
            </a:xfrm>
            <a:prstGeom prst="rightArrow">
              <a:avLst/>
            </a:prstGeom>
            <a:solidFill>
              <a:srgbClr val="873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Right 24">
              <a:extLst>
                <a:ext uri="{FF2B5EF4-FFF2-40B4-BE49-F238E27FC236}">
                  <a16:creationId xmlns:a16="http://schemas.microsoft.com/office/drawing/2014/main" id="{DB430B5B-C46B-97DC-5893-01A510348FE3}"/>
                </a:ext>
              </a:extLst>
            </p:cNvPr>
            <p:cNvSpPr/>
            <p:nvPr/>
          </p:nvSpPr>
          <p:spPr>
            <a:xfrm>
              <a:off x="3354408" y="4275830"/>
              <a:ext cx="314960" cy="233680"/>
            </a:xfrm>
            <a:prstGeom prst="rightArrow">
              <a:avLst/>
            </a:prstGeom>
            <a:solidFill>
              <a:srgbClr val="873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Right 25">
              <a:extLst>
                <a:ext uri="{FF2B5EF4-FFF2-40B4-BE49-F238E27FC236}">
                  <a16:creationId xmlns:a16="http://schemas.microsoft.com/office/drawing/2014/main" id="{AF050D53-8AE3-DF87-1383-4BC716C53172}"/>
                </a:ext>
              </a:extLst>
            </p:cNvPr>
            <p:cNvSpPr/>
            <p:nvPr/>
          </p:nvSpPr>
          <p:spPr>
            <a:xfrm>
              <a:off x="343410" y="4275830"/>
              <a:ext cx="314960" cy="233680"/>
            </a:xfrm>
            <a:prstGeom prst="rightArrow">
              <a:avLst/>
            </a:prstGeom>
            <a:solidFill>
              <a:srgbClr val="873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Right 26">
              <a:extLst>
                <a:ext uri="{FF2B5EF4-FFF2-40B4-BE49-F238E27FC236}">
                  <a16:creationId xmlns:a16="http://schemas.microsoft.com/office/drawing/2014/main" id="{A1758B44-F0F0-11ED-6A32-3D7E01C9A882}"/>
                </a:ext>
              </a:extLst>
            </p:cNvPr>
            <p:cNvSpPr/>
            <p:nvPr/>
          </p:nvSpPr>
          <p:spPr>
            <a:xfrm>
              <a:off x="6186074" y="4379396"/>
              <a:ext cx="314960" cy="233680"/>
            </a:xfrm>
            <a:prstGeom prst="rightArrow">
              <a:avLst/>
            </a:prstGeom>
            <a:solidFill>
              <a:srgbClr val="873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Right 27">
              <a:extLst>
                <a:ext uri="{FF2B5EF4-FFF2-40B4-BE49-F238E27FC236}">
                  <a16:creationId xmlns:a16="http://schemas.microsoft.com/office/drawing/2014/main" id="{B3B75860-0F35-CD67-0D8F-4EE31ECC2A6C}"/>
                </a:ext>
              </a:extLst>
            </p:cNvPr>
            <p:cNvSpPr/>
            <p:nvPr/>
          </p:nvSpPr>
          <p:spPr>
            <a:xfrm>
              <a:off x="9038252" y="4317972"/>
              <a:ext cx="314960" cy="233680"/>
            </a:xfrm>
            <a:prstGeom prst="rightArrow">
              <a:avLst/>
            </a:prstGeom>
            <a:solidFill>
              <a:srgbClr val="873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19229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pattFill prst="pct5">
          <a:fgClr>
            <a:srgbClr val="873132"/>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487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4DE3A19B-51BC-0188-803D-8422607B1CC7}"/>
              </a:ext>
            </a:extLst>
          </p:cNvPr>
          <p:cNvSpPr/>
          <p:nvPr/>
        </p:nvSpPr>
        <p:spPr>
          <a:xfrm>
            <a:off x="1" y="127819"/>
            <a:ext cx="4226559"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Planning, Design and Completion of WebGIS Packages</a:t>
            </a:r>
          </a:p>
        </p:txBody>
      </p:sp>
      <p:sp>
        <p:nvSpPr>
          <p:cNvPr id="10" name="Rectangle 9">
            <a:extLst>
              <a:ext uri="{FF2B5EF4-FFF2-40B4-BE49-F238E27FC236}">
                <a16:creationId xmlns:a16="http://schemas.microsoft.com/office/drawing/2014/main" id="{209EF9E0-4E24-F655-BF4F-009E617E77AC}"/>
              </a:ext>
            </a:extLst>
          </p:cNvPr>
          <p:cNvSpPr/>
          <p:nvPr/>
        </p:nvSpPr>
        <p:spPr>
          <a:xfrm>
            <a:off x="4693895" y="3279576"/>
            <a:ext cx="1714308" cy="1333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grpSp>
        <p:nvGrpSpPr>
          <p:cNvPr id="29" name="Group 28">
            <a:extLst>
              <a:ext uri="{FF2B5EF4-FFF2-40B4-BE49-F238E27FC236}">
                <a16:creationId xmlns:a16="http://schemas.microsoft.com/office/drawing/2014/main" id="{2DDC12DD-6F6D-89D9-6658-1F7383A778DA}"/>
              </a:ext>
            </a:extLst>
          </p:cNvPr>
          <p:cNvGrpSpPr/>
          <p:nvPr/>
        </p:nvGrpSpPr>
        <p:grpSpPr>
          <a:xfrm>
            <a:off x="1215482" y="1021045"/>
            <a:ext cx="9761036" cy="5686840"/>
            <a:chOff x="343410" y="1021045"/>
            <a:chExt cx="9761036" cy="5686840"/>
          </a:xfrm>
        </p:grpSpPr>
        <p:sp>
          <p:nvSpPr>
            <p:cNvPr id="9" name="Free-form: Shape 8">
              <a:extLst>
                <a:ext uri="{FF2B5EF4-FFF2-40B4-BE49-F238E27FC236}">
                  <a16:creationId xmlns:a16="http://schemas.microsoft.com/office/drawing/2014/main" id="{0E421BFE-F86D-0D33-7BBA-508EB9D53541}"/>
                </a:ext>
              </a:extLst>
            </p:cNvPr>
            <p:cNvSpPr/>
            <p:nvPr/>
          </p:nvSpPr>
          <p:spPr>
            <a:xfrm>
              <a:off x="343410" y="3291838"/>
              <a:ext cx="2357070" cy="1649872"/>
            </a:xfrm>
            <a:custGeom>
              <a:avLst/>
              <a:gdLst>
                <a:gd name="connsiteX0" fmla="*/ 0 w 2357070"/>
                <a:gd name="connsiteY0" fmla="*/ 275034 h 1649872"/>
                <a:gd name="connsiteX1" fmla="*/ 275034 w 2357070"/>
                <a:gd name="connsiteY1" fmla="*/ 0 h 1649872"/>
                <a:gd name="connsiteX2" fmla="*/ 2082036 w 2357070"/>
                <a:gd name="connsiteY2" fmla="*/ 0 h 1649872"/>
                <a:gd name="connsiteX3" fmla="*/ 2357070 w 2357070"/>
                <a:gd name="connsiteY3" fmla="*/ 275034 h 1649872"/>
                <a:gd name="connsiteX4" fmla="*/ 2357070 w 2357070"/>
                <a:gd name="connsiteY4" fmla="*/ 1374838 h 1649872"/>
                <a:gd name="connsiteX5" fmla="*/ 2082036 w 2357070"/>
                <a:gd name="connsiteY5" fmla="*/ 1649872 h 1649872"/>
                <a:gd name="connsiteX6" fmla="*/ 275034 w 2357070"/>
                <a:gd name="connsiteY6" fmla="*/ 1649872 h 1649872"/>
                <a:gd name="connsiteX7" fmla="*/ 0 w 2357070"/>
                <a:gd name="connsiteY7" fmla="*/ 1374838 h 1649872"/>
                <a:gd name="connsiteX8" fmla="*/ 0 w 2357070"/>
                <a:gd name="connsiteY8" fmla="*/ 275034 h 164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070" h="1649872">
                  <a:moveTo>
                    <a:pt x="0" y="275034"/>
                  </a:moveTo>
                  <a:cubicBezTo>
                    <a:pt x="0" y="123137"/>
                    <a:pt x="123137" y="0"/>
                    <a:pt x="275034" y="0"/>
                  </a:cubicBezTo>
                  <a:lnTo>
                    <a:pt x="2082036" y="0"/>
                  </a:lnTo>
                  <a:cubicBezTo>
                    <a:pt x="2233933" y="0"/>
                    <a:pt x="2357070" y="123137"/>
                    <a:pt x="2357070" y="275034"/>
                  </a:cubicBezTo>
                  <a:lnTo>
                    <a:pt x="2357070" y="1374838"/>
                  </a:lnTo>
                  <a:cubicBezTo>
                    <a:pt x="2357070" y="1526735"/>
                    <a:pt x="2233933" y="1649872"/>
                    <a:pt x="2082036" y="1649872"/>
                  </a:cubicBezTo>
                  <a:lnTo>
                    <a:pt x="275034" y="1649872"/>
                  </a:lnTo>
                  <a:cubicBezTo>
                    <a:pt x="123137" y="1649872"/>
                    <a:pt x="0" y="1526735"/>
                    <a:pt x="0" y="1374838"/>
                  </a:cubicBezTo>
                  <a:lnTo>
                    <a:pt x="0" y="275034"/>
                  </a:lnTo>
                  <a:close/>
                </a:path>
              </a:pathLst>
            </a:custGeom>
            <a:solidFill>
              <a:srgbClr val="A07081">
                <a:alpha val="80000"/>
              </a:srgbClr>
            </a:solidFill>
          </p:spPr>
          <p:style>
            <a:lnRef idx="2">
              <a:schemeClr val="lt1">
                <a:hueOff val="0"/>
                <a:satOff val="0"/>
                <a:lumOff val="0"/>
                <a:alphaOff val="0"/>
              </a:schemeClr>
            </a:lnRef>
            <a:fillRef idx="1">
              <a:scrgbClr r="0" g="0" b="0"/>
            </a:fillRef>
            <a:effectRef idx="0">
              <a:schemeClr val="accent2">
                <a:shade val="50000"/>
                <a:hueOff val="-394115"/>
                <a:satOff val="5189"/>
                <a:lumOff val="31078"/>
                <a:alphaOff val="0"/>
              </a:schemeClr>
            </a:effectRef>
            <a:fontRef idx="minor">
              <a:schemeClr val="lt1"/>
            </a:fontRef>
          </p:style>
          <p:txBody>
            <a:bodyPr spcFirstLastPara="0" vert="horz" wrap="square" lIns="137705" tIns="137705" rIns="137705" bIns="137705" numCol="1" spcCol="1270" anchor="ctr" anchorCtr="0">
              <a:noAutofit/>
            </a:bodyPr>
            <a:lstStyle/>
            <a:p>
              <a:pPr marL="0" lvl="0" indent="0" algn="ctr" defTabSz="666750">
                <a:lnSpc>
                  <a:spcPct val="90000"/>
                </a:lnSpc>
                <a:spcBef>
                  <a:spcPct val="0"/>
                </a:spcBef>
                <a:spcAft>
                  <a:spcPct val="35000"/>
                </a:spcAft>
                <a:buNone/>
              </a:pPr>
              <a:r>
                <a:rPr lang="en-GB" sz="1500" kern="1200" dirty="0"/>
                <a:t>Identify data required, collect that data and bring it into the webGIS either as zipped shapefile or as a csv. </a:t>
              </a:r>
            </a:p>
          </p:txBody>
        </p:sp>
        <p:sp>
          <p:nvSpPr>
            <p:cNvPr id="13" name="Free-form: Shape 12">
              <a:extLst>
                <a:ext uri="{FF2B5EF4-FFF2-40B4-BE49-F238E27FC236}">
                  <a16:creationId xmlns:a16="http://schemas.microsoft.com/office/drawing/2014/main" id="{B1828A00-0F88-B463-4CB5-45E5071A7D95}"/>
                </a:ext>
              </a:extLst>
            </p:cNvPr>
            <p:cNvSpPr/>
            <p:nvPr/>
          </p:nvSpPr>
          <p:spPr>
            <a:xfrm>
              <a:off x="354890" y="5058013"/>
              <a:ext cx="2357070" cy="1649872"/>
            </a:xfrm>
            <a:custGeom>
              <a:avLst/>
              <a:gdLst>
                <a:gd name="connsiteX0" fmla="*/ 0 w 2357070"/>
                <a:gd name="connsiteY0" fmla="*/ 275034 h 1649872"/>
                <a:gd name="connsiteX1" fmla="*/ 275034 w 2357070"/>
                <a:gd name="connsiteY1" fmla="*/ 0 h 1649872"/>
                <a:gd name="connsiteX2" fmla="*/ 2082036 w 2357070"/>
                <a:gd name="connsiteY2" fmla="*/ 0 h 1649872"/>
                <a:gd name="connsiteX3" fmla="*/ 2357070 w 2357070"/>
                <a:gd name="connsiteY3" fmla="*/ 275034 h 1649872"/>
                <a:gd name="connsiteX4" fmla="*/ 2357070 w 2357070"/>
                <a:gd name="connsiteY4" fmla="*/ 1374838 h 1649872"/>
                <a:gd name="connsiteX5" fmla="*/ 2082036 w 2357070"/>
                <a:gd name="connsiteY5" fmla="*/ 1649872 h 1649872"/>
                <a:gd name="connsiteX6" fmla="*/ 275034 w 2357070"/>
                <a:gd name="connsiteY6" fmla="*/ 1649872 h 1649872"/>
                <a:gd name="connsiteX7" fmla="*/ 0 w 2357070"/>
                <a:gd name="connsiteY7" fmla="*/ 1374838 h 1649872"/>
                <a:gd name="connsiteX8" fmla="*/ 0 w 2357070"/>
                <a:gd name="connsiteY8" fmla="*/ 275034 h 164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070" h="1649872">
                  <a:moveTo>
                    <a:pt x="0" y="275034"/>
                  </a:moveTo>
                  <a:cubicBezTo>
                    <a:pt x="0" y="123137"/>
                    <a:pt x="123137" y="0"/>
                    <a:pt x="275034" y="0"/>
                  </a:cubicBezTo>
                  <a:lnTo>
                    <a:pt x="2082036" y="0"/>
                  </a:lnTo>
                  <a:cubicBezTo>
                    <a:pt x="2233933" y="0"/>
                    <a:pt x="2357070" y="123137"/>
                    <a:pt x="2357070" y="275034"/>
                  </a:cubicBezTo>
                  <a:lnTo>
                    <a:pt x="2357070" y="1374838"/>
                  </a:lnTo>
                  <a:cubicBezTo>
                    <a:pt x="2357070" y="1526735"/>
                    <a:pt x="2233933" y="1649872"/>
                    <a:pt x="2082036" y="1649872"/>
                  </a:cubicBezTo>
                  <a:lnTo>
                    <a:pt x="275034" y="1649872"/>
                  </a:lnTo>
                  <a:cubicBezTo>
                    <a:pt x="123137" y="1649872"/>
                    <a:pt x="0" y="1526735"/>
                    <a:pt x="0" y="1374838"/>
                  </a:cubicBezTo>
                  <a:lnTo>
                    <a:pt x="0" y="275034"/>
                  </a:lnTo>
                  <a:close/>
                </a:path>
              </a:pathLst>
            </a:custGeom>
            <a:solidFill>
              <a:srgbClr val="A07081">
                <a:alpha val="70000"/>
              </a:srgbClr>
            </a:solidFill>
          </p:spPr>
          <p:style>
            <a:lnRef idx="2">
              <a:schemeClr val="lt1">
                <a:hueOff val="0"/>
                <a:satOff val="0"/>
                <a:lumOff val="0"/>
                <a:alphaOff val="0"/>
              </a:schemeClr>
            </a:lnRef>
            <a:fillRef idx="1">
              <a:scrgbClr r="0" g="0" b="0"/>
            </a:fillRef>
            <a:effectRef idx="0">
              <a:schemeClr val="accent2">
                <a:shade val="50000"/>
                <a:hueOff val="-394115"/>
                <a:satOff val="5189"/>
                <a:lumOff val="31078"/>
                <a:alphaOff val="0"/>
              </a:schemeClr>
            </a:effectRef>
            <a:fontRef idx="minor">
              <a:schemeClr val="lt1"/>
            </a:fontRef>
          </p:style>
          <p:txBody>
            <a:bodyPr spcFirstLastPara="0" vert="horz" wrap="square" lIns="137705" tIns="137705" rIns="137705" bIns="137705" numCol="1" spcCol="1270" anchor="ctr" anchorCtr="0">
              <a:noAutofit/>
            </a:bodyPr>
            <a:lstStyle/>
            <a:p>
              <a:pPr marL="0" lvl="0" indent="0" algn="ctr" defTabSz="666750">
                <a:lnSpc>
                  <a:spcPct val="90000"/>
                </a:lnSpc>
                <a:spcBef>
                  <a:spcPct val="0"/>
                </a:spcBef>
                <a:spcAft>
                  <a:spcPct val="35000"/>
                </a:spcAft>
                <a:buNone/>
              </a:pPr>
              <a:r>
                <a:rPr lang="en-GB" sz="1500" kern="1200" dirty="0"/>
                <a:t>Finalize the order in which the data layers should appear, the information that should be available as labels/pop ups and identify filters to be set, joints to be made. </a:t>
              </a:r>
            </a:p>
          </p:txBody>
        </p:sp>
        <p:sp>
          <p:nvSpPr>
            <p:cNvPr id="15" name="Free-form: Shape 14">
              <a:extLst>
                <a:ext uri="{FF2B5EF4-FFF2-40B4-BE49-F238E27FC236}">
                  <a16:creationId xmlns:a16="http://schemas.microsoft.com/office/drawing/2014/main" id="{CFD6AE4F-6753-E0FA-628D-B9236DBE544E}"/>
                </a:ext>
              </a:extLst>
            </p:cNvPr>
            <p:cNvSpPr/>
            <p:nvPr/>
          </p:nvSpPr>
          <p:spPr>
            <a:xfrm>
              <a:off x="4051133" y="3291838"/>
              <a:ext cx="2357070" cy="1649872"/>
            </a:xfrm>
            <a:custGeom>
              <a:avLst/>
              <a:gdLst>
                <a:gd name="connsiteX0" fmla="*/ 0 w 2357070"/>
                <a:gd name="connsiteY0" fmla="*/ 275034 h 1649872"/>
                <a:gd name="connsiteX1" fmla="*/ 275034 w 2357070"/>
                <a:gd name="connsiteY1" fmla="*/ 0 h 1649872"/>
                <a:gd name="connsiteX2" fmla="*/ 2082036 w 2357070"/>
                <a:gd name="connsiteY2" fmla="*/ 0 h 1649872"/>
                <a:gd name="connsiteX3" fmla="*/ 2357070 w 2357070"/>
                <a:gd name="connsiteY3" fmla="*/ 275034 h 1649872"/>
                <a:gd name="connsiteX4" fmla="*/ 2357070 w 2357070"/>
                <a:gd name="connsiteY4" fmla="*/ 1374838 h 1649872"/>
                <a:gd name="connsiteX5" fmla="*/ 2082036 w 2357070"/>
                <a:gd name="connsiteY5" fmla="*/ 1649872 h 1649872"/>
                <a:gd name="connsiteX6" fmla="*/ 275034 w 2357070"/>
                <a:gd name="connsiteY6" fmla="*/ 1649872 h 1649872"/>
                <a:gd name="connsiteX7" fmla="*/ 0 w 2357070"/>
                <a:gd name="connsiteY7" fmla="*/ 1374838 h 1649872"/>
                <a:gd name="connsiteX8" fmla="*/ 0 w 2357070"/>
                <a:gd name="connsiteY8" fmla="*/ 275034 h 164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070" h="1649872">
                  <a:moveTo>
                    <a:pt x="0" y="275034"/>
                  </a:moveTo>
                  <a:cubicBezTo>
                    <a:pt x="0" y="123137"/>
                    <a:pt x="123137" y="0"/>
                    <a:pt x="275034" y="0"/>
                  </a:cubicBezTo>
                  <a:lnTo>
                    <a:pt x="2082036" y="0"/>
                  </a:lnTo>
                  <a:cubicBezTo>
                    <a:pt x="2233933" y="0"/>
                    <a:pt x="2357070" y="123137"/>
                    <a:pt x="2357070" y="275034"/>
                  </a:cubicBezTo>
                  <a:lnTo>
                    <a:pt x="2357070" y="1374838"/>
                  </a:lnTo>
                  <a:cubicBezTo>
                    <a:pt x="2357070" y="1526735"/>
                    <a:pt x="2233933" y="1649872"/>
                    <a:pt x="2082036" y="1649872"/>
                  </a:cubicBezTo>
                  <a:lnTo>
                    <a:pt x="275034" y="1649872"/>
                  </a:lnTo>
                  <a:cubicBezTo>
                    <a:pt x="123137" y="1649872"/>
                    <a:pt x="0" y="1526735"/>
                    <a:pt x="0" y="1374838"/>
                  </a:cubicBezTo>
                  <a:lnTo>
                    <a:pt x="0" y="275034"/>
                  </a:lnTo>
                  <a:close/>
                </a:path>
              </a:pathLst>
            </a:custGeom>
            <a:solidFill>
              <a:srgbClr val="A07081">
                <a:alpha val="80000"/>
              </a:srgbClr>
            </a:solidFill>
          </p:spPr>
          <p:style>
            <a:lnRef idx="2">
              <a:schemeClr val="lt1">
                <a:hueOff val="0"/>
                <a:satOff val="0"/>
                <a:lumOff val="0"/>
                <a:alphaOff val="0"/>
              </a:schemeClr>
            </a:lnRef>
            <a:fillRef idx="1">
              <a:scrgbClr r="0" g="0" b="0"/>
            </a:fillRef>
            <a:effectRef idx="0">
              <a:schemeClr val="accent2">
                <a:shade val="50000"/>
                <a:hueOff val="-394115"/>
                <a:satOff val="5189"/>
                <a:lumOff val="31078"/>
                <a:alphaOff val="0"/>
              </a:schemeClr>
            </a:effectRef>
            <a:fontRef idx="minor">
              <a:schemeClr val="lt1"/>
            </a:fontRef>
          </p:style>
          <p:txBody>
            <a:bodyPr spcFirstLastPara="0" vert="horz" wrap="square" lIns="137705" tIns="137705" rIns="137705" bIns="137705" numCol="1" spcCol="1270" anchor="ctr" anchorCtr="0">
              <a:noAutofit/>
            </a:bodyPr>
            <a:lstStyle/>
            <a:p>
              <a:pPr marL="0" lvl="0" indent="0" algn="ctr" defTabSz="666750">
                <a:lnSpc>
                  <a:spcPct val="90000"/>
                </a:lnSpc>
                <a:spcBef>
                  <a:spcPct val="0"/>
                </a:spcBef>
                <a:spcAft>
                  <a:spcPct val="35000"/>
                </a:spcAft>
                <a:buNone/>
              </a:pPr>
              <a:r>
                <a:rPr lang="en-GB" sz="1500" kern="1200" dirty="0"/>
                <a:t>Explore tools, add widgets,  and use </a:t>
              </a:r>
              <a:r>
                <a:rPr lang="en-GB" sz="1500" dirty="0"/>
                <a:t>varied </a:t>
              </a:r>
              <a:r>
                <a:rPr lang="en-GB" sz="1500" kern="1200" dirty="0"/>
                <a:t>symbolising options to extract meaningful insights from the spatial data. </a:t>
              </a:r>
            </a:p>
          </p:txBody>
        </p:sp>
        <p:sp>
          <p:nvSpPr>
            <p:cNvPr id="16" name="Free-form: Shape 15">
              <a:extLst>
                <a:ext uri="{FF2B5EF4-FFF2-40B4-BE49-F238E27FC236}">
                  <a16:creationId xmlns:a16="http://schemas.microsoft.com/office/drawing/2014/main" id="{DD6BE895-F9F1-D1D7-13E0-6233144BCA9A}"/>
                </a:ext>
              </a:extLst>
            </p:cNvPr>
            <p:cNvSpPr/>
            <p:nvPr/>
          </p:nvSpPr>
          <p:spPr>
            <a:xfrm>
              <a:off x="4051133" y="5058013"/>
              <a:ext cx="2357070" cy="1649872"/>
            </a:xfrm>
            <a:custGeom>
              <a:avLst/>
              <a:gdLst>
                <a:gd name="connsiteX0" fmla="*/ 0 w 2357070"/>
                <a:gd name="connsiteY0" fmla="*/ 275034 h 1649872"/>
                <a:gd name="connsiteX1" fmla="*/ 275034 w 2357070"/>
                <a:gd name="connsiteY1" fmla="*/ 0 h 1649872"/>
                <a:gd name="connsiteX2" fmla="*/ 2082036 w 2357070"/>
                <a:gd name="connsiteY2" fmla="*/ 0 h 1649872"/>
                <a:gd name="connsiteX3" fmla="*/ 2357070 w 2357070"/>
                <a:gd name="connsiteY3" fmla="*/ 275034 h 1649872"/>
                <a:gd name="connsiteX4" fmla="*/ 2357070 w 2357070"/>
                <a:gd name="connsiteY4" fmla="*/ 1374838 h 1649872"/>
                <a:gd name="connsiteX5" fmla="*/ 2082036 w 2357070"/>
                <a:gd name="connsiteY5" fmla="*/ 1649872 h 1649872"/>
                <a:gd name="connsiteX6" fmla="*/ 275034 w 2357070"/>
                <a:gd name="connsiteY6" fmla="*/ 1649872 h 1649872"/>
                <a:gd name="connsiteX7" fmla="*/ 0 w 2357070"/>
                <a:gd name="connsiteY7" fmla="*/ 1374838 h 1649872"/>
                <a:gd name="connsiteX8" fmla="*/ 0 w 2357070"/>
                <a:gd name="connsiteY8" fmla="*/ 275034 h 164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070" h="1649872">
                  <a:moveTo>
                    <a:pt x="0" y="275034"/>
                  </a:moveTo>
                  <a:cubicBezTo>
                    <a:pt x="0" y="123137"/>
                    <a:pt x="123137" y="0"/>
                    <a:pt x="275034" y="0"/>
                  </a:cubicBezTo>
                  <a:lnTo>
                    <a:pt x="2082036" y="0"/>
                  </a:lnTo>
                  <a:cubicBezTo>
                    <a:pt x="2233933" y="0"/>
                    <a:pt x="2357070" y="123137"/>
                    <a:pt x="2357070" y="275034"/>
                  </a:cubicBezTo>
                  <a:lnTo>
                    <a:pt x="2357070" y="1374838"/>
                  </a:lnTo>
                  <a:cubicBezTo>
                    <a:pt x="2357070" y="1526735"/>
                    <a:pt x="2233933" y="1649872"/>
                    <a:pt x="2082036" y="1649872"/>
                  </a:cubicBezTo>
                  <a:lnTo>
                    <a:pt x="275034" y="1649872"/>
                  </a:lnTo>
                  <a:cubicBezTo>
                    <a:pt x="123137" y="1649872"/>
                    <a:pt x="0" y="1526735"/>
                    <a:pt x="0" y="1374838"/>
                  </a:cubicBezTo>
                  <a:lnTo>
                    <a:pt x="0" y="275034"/>
                  </a:lnTo>
                  <a:close/>
                </a:path>
              </a:pathLst>
            </a:custGeom>
            <a:solidFill>
              <a:srgbClr val="A07081">
                <a:alpha val="70000"/>
              </a:srgbClr>
            </a:solidFill>
          </p:spPr>
          <p:style>
            <a:lnRef idx="2">
              <a:schemeClr val="lt1">
                <a:hueOff val="0"/>
                <a:satOff val="0"/>
                <a:lumOff val="0"/>
                <a:alphaOff val="0"/>
              </a:schemeClr>
            </a:lnRef>
            <a:fillRef idx="1">
              <a:scrgbClr r="0" g="0" b="0"/>
            </a:fillRef>
            <a:effectRef idx="0">
              <a:schemeClr val="accent2">
                <a:shade val="50000"/>
                <a:hueOff val="-394115"/>
                <a:satOff val="5189"/>
                <a:lumOff val="31078"/>
                <a:alphaOff val="0"/>
              </a:schemeClr>
            </a:effectRef>
            <a:fontRef idx="minor">
              <a:schemeClr val="lt1"/>
            </a:fontRef>
          </p:style>
          <p:txBody>
            <a:bodyPr spcFirstLastPara="0" vert="horz" wrap="square" lIns="137705" tIns="137705" rIns="137705" bIns="137705" numCol="1" spcCol="1270" anchor="ctr" anchorCtr="0">
              <a:noAutofit/>
            </a:bodyPr>
            <a:lstStyle/>
            <a:p>
              <a:pPr marL="0" lvl="0" indent="0" algn="ctr" defTabSz="666750">
                <a:lnSpc>
                  <a:spcPct val="90000"/>
                </a:lnSpc>
                <a:spcBef>
                  <a:spcPct val="0"/>
                </a:spcBef>
                <a:spcAft>
                  <a:spcPct val="35000"/>
                </a:spcAft>
                <a:buNone/>
              </a:pPr>
              <a:r>
                <a:rPr lang="en-GB" sz="1500" kern="1200" dirty="0"/>
                <a:t>Create various </a:t>
              </a:r>
              <a:r>
                <a:rPr lang="en-GB" sz="1500" dirty="0"/>
                <a:t>informative and appealing </a:t>
              </a:r>
              <a:r>
                <a:rPr lang="en-GB" sz="1500" kern="1200" dirty="0"/>
                <a:t>maps that demonstrate </a:t>
              </a:r>
              <a:r>
                <a:rPr lang="en-GB" sz="1500" dirty="0"/>
                <a:t>value of webGIS in market analysis.</a:t>
              </a:r>
              <a:r>
                <a:rPr lang="en-GB" sz="1500" kern="1200" dirty="0"/>
                <a:t> </a:t>
              </a:r>
            </a:p>
          </p:txBody>
        </p:sp>
        <p:sp>
          <p:nvSpPr>
            <p:cNvPr id="20" name="Free-form: Shape 19">
              <a:extLst>
                <a:ext uri="{FF2B5EF4-FFF2-40B4-BE49-F238E27FC236}">
                  <a16:creationId xmlns:a16="http://schemas.microsoft.com/office/drawing/2014/main" id="{743CC47E-290B-286C-8659-6E95A4E0A62F}"/>
                </a:ext>
              </a:extLst>
            </p:cNvPr>
            <p:cNvSpPr/>
            <p:nvPr/>
          </p:nvSpPr>
          <p:spPr>
            <a:xfrm>
              <a:off x="7747376" y="5058013"/>
              <a:ext cx="2357070" cy="1649872"/>
            </a:xfrm>
            <a:custGeom>
              <a:avLst/>
              <a:gdLst>
                <a:gd name="connsiteX0" fmla="*/ 0 w 2357070"/>
                <a:gd name="connsiteY0" fmla="*/ 275034 h 1649872"/>
                <a:gd name="connsiteX1" fmla="*/ 275034 w 2357070"/>
                <a:gd name="connsiteY1" fmla="*/ 0 h 1649872"/>
                <a:gd name="connsiteX2" fmla="*/ 2082036 w 2357070"/>
                <a:gd name="connsiteY2" fmla="*/ 0 h 1649872"/>
                <a:gd name="connsiteX3" fmla="*/ 2357070 w 2357070"/>
                <a:gd name="connsiteY3" fmla="*/ 275034 h 1649872"/>
                <a:gd name="connsiteX4" fmla="*/ 2357070 w 2357070"/>
                <a:gd name="connsiteY4" fmla="*/ 1374838 h 1649872"/>
                <a:gd name="connsiteX5" fmla="*/ 2082036 w 2357070"/>
                <a:gd name="connsiteY5" fmla="*/ 1649872 h 1649872"/>
                <a:gd name="connsiteX6" fmla="*/ 275034 w 2357070"/>
                <a:gd name="connsiteY6" fmla="*/ 1649872 h 1649872"/>
                <a:gd name="connsiteX7" fmla="*/ 0 w 2357070"/>
                <a:gd name="connsiteY7" fmla="*/ 1374838 h 1649872"/>
                <a:gd name="connsiteX8" fmla="*/ 0 w 2357070"/>
                <a:gd name="connsiteY8" fmla="*/ 275034 h 164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070" h="1649872">
                  <a:moveTo>
                    <a:pt x="0" y="275034"/>
                  </a:moveTo>
                  <a:cubicBezTo>
                    <a:pt x="0" y="123137"/>
                    <a:pt x="123137" y="0"/>
                    <a:pt x="275034" y="0"/>
                  </a:cubicBezTo>
                  <a:lnTo>
                    <a:pt x="2082036" y="0"/>
                  </a:lnTo>
                  <a:cubicBezTo>
                    <a:pt x="2233933" y="0"/>
                    <a:pt x="2357070" y="123137"/>
                    <a:pt x="2357070" y="275034"/>
                  </a:cubicBezTo>
                  <a:lnTo>
                    <a:pt x="2357070" y="1374838"/>
                  </a:lnTo>
                  <a:cubicBezTo>
                    <a:pt x="2357070" y="1526735"/>
                    <a:pt x="2233933" y="1649872"/>
                    <a:pt x="2082036" y="1649872"/>
                  </a:cubicBezTo>
                  <a:lnTo>
                    <a:pt x="275034" y="1649872"/>
                  </a:lnTo>
                  <a:cubicBezTo>
                    <a:pt x="123137" y="1649872"/>
                    <a:pt x="0" y="1526735"/>
                    <a:pt x="0" y="1374838"/>
                  </a:cubicBezTo>
                  <a:lnTo>
                    <a:pt x="0" y="275034"/>
                  </a:lnTo>
                  <a:close/>
                </a:path>
              </a:pathLst>
            </a:custGeom>
            <a:solidFill>
              <a:srgbClr val="A07081">
                <a:alpha val="70000"/>
              </a:srgbClr>
            </a:solidFill>
          </p:spPr>
          <p:style>
            <a:lnRef idx="2">
              <a:schemeClr val="lt1">
                <a:hueOff val="0"/>
                <a:satOff val="0"/>
                <a:lumOff val="0"/>
                <a:alphaOff val="0"/>
              </a:schemeClr>
            </a:lnRef>
            <a:fillRef idx="1">
              <a:scrgbClr r="0" g="0" b="0"/>
            </a:fillRef>
            <a:effectRef idx="0">
              <a:schemeClr val="accent2">
                <a:shade val="50000"/>
                <a:hueOff val="-394115"/>
                <a:satOff val="5189"/>
                <a:lumOff val="31078"/>
                <a:alphaOff val="0"/>
              </a:schemeClr>
            </a:effectRef>
            <a:fontRef idx="minor">
              <a:schemeClr val="lt1"/>
            </a:fontRef>
          </p:style>
          <p:txBody>
            <a:bodyPr spcFirstLastPara="0" vert="horz" wrap="square" lIns="137705" tIns="137705" rIns="137705" bIns="137705" numCol="1" spcCol="1270" anchor="ctr" anchorCtr="0">
              <a:noAutofit/>
            </a:bodyPr>
            <a:lstStyle/>
            <a:p>
              <a:pPr marL="0" lvl="0" indent="0" algn="ctr" defTabSz="666750">
                <a:lnSpc>
                  <a:spcPct val="90000"/>
                </a:lnSpc>
                <a:spcBef>
                  <a:spcPct val="0"/>
                </a:spcBef>
                <a:spcAft>
                  <a:spcPct val="35000"/>
                </a:spcAft>
                <a:buNone/>
              </a:pPr>
              <a:r>
                <a:rPr lang="en-GB" sz="1500" kern="1200" dirty="0"/>
                <a:t>Evaluate the three platforms, interfaces, usability and recommend the best platform. </a:t>
              </a:r>
            </a:p>
          </p:txBody>
        </p:sp>
        <p:sp>
          <p:nvSpPr>
            <p:cNvPr id="21" name="Free-form: Shape 20">
              <a:extLst>
                <a:ext uri="{FF2B5EF4-FFF2-40B4-BE49-F238E27FC236}">
                  <a16:creationId xmlns:a16="http://schemas.microsoft.com/office/drawing/2014/main" id="{E2FFCFB6-FD77-B488-D1C5-B6E674ACE2DA}"/>
                </a:ext>
              </a:extLst>
            </p:cNvPr>
            <p:cNvSpPr/>
            <p:nvPr/>
          </p:nvSpPr>
          <p:spPr>
            <a:xfrm>
              <a:off x="4051133" y="1518227"/>
              <a:ext cx="2357070" cy="1649872"/>
            </a:xfrm>
            <a:custGeom>
              <a:avLst/>
              <a:gdLst>
                <a:gd name="connsiteX0" fmla="*/ 0 w 2357070"/>
                <a:gd name="connsiteY0" fmla="*/ 275034 h 1649872"/>
                <a:gd name="connsiteX1" fmla="*/ 275034 w 2357070"/>
                <a:gd name="connsiteY1" fmla="*/ 0 h 1649872"/>
                <a:gd name="connsiteX2" fmla="*/ 2082036 w 2357070"/>
                <a:gd name="connsiteY2" fmla="*/ 0 h 1649872"/>
                <a:gd name="connsiteX3" fmla="*/ 2357070 w 2357070"/>
                <a:gd name="connsiteY3" fmla="*/ 275034 h 1649872"/>
                <a:gd name="connsiteX4" fmla="*/ 2357070 w 2357070"/>
                <a:gd name="connsiteY4" fmla="*/ 1374838 h 1649872"/>
                <a:gd name="connsiteX5" fmla="*/ 2082036 w 2357070"/>
                <a:gd name="connsiteY5" fmla="*/ 1649872 h 1649872"/>
                <a:gd name="connsiteX6" fmla="*/ 275034 w 2357070"/>
                <a:gd name="connsiteY6" fmla="*/ 1649872 h 1649872"/>
                <a:gd name="connsiteX7" fmla="*/ 0 w 2357070"/>
                <a:gd name="connsiteY7" fmla="*/ 1374838 h 1649872"/>
                <a:gd name="connsiteX8" fmla="*/ 0 w 2357070"/>
                <a:gd name="connsiteY8" fmla="*/ 275034 h 164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070" h="1649872">
                  <a:moveTo>
                    <a:pt x="0" y="275034"/>
                  </a:moveTo>
                  <a:cubicBezTo>
                    <a:pt x="0" y="123137"/>
                    <a:pt x="123137" y="0"/>
                    <a:pt x="275034" y="0"/>
                  </a:cubicBezTo>
                  <a:lnTo>
                    <a:pt x="2082036" y="0"/>
                  </a:lnTo>
                  <a:cubicBezTo>
                    <a:pt x="2233933" y="0"/>
                    <a:pt x="2357070" y="123137"/>
                    <a:pt x="2357070" y="275034"/>
                  </a:cubicBezTo>
                  <a:lnTo>
                    <a:pt x="2357070" y="1374838"/>
                  </a:lnTo>
                  <a:cubicBezTo>
                    <a:pt x="2357070" y="1526735"/>
                    <a:pt x="2233933" y="1649872"/>
                    <a:pt x="2082036" y="1649872"/>
                  </a:cubicBezTo>
                  <a:lnTo>
                    <a:pt x="275034" y="1649872"/>
                  </a:lnTo>
                  <a:cubicBezTo>
                    <a:pt x="123137" y="1649872"/>
                    <a:pt x="0" y="1526735"/>
                    <a:pt x="0" y="1374838"/>
                  </a:cubicBezTo>
                  <a:lnTo>
                    <a:pt x="0" y="275034"/>
                  </a:lnTo>
                  <a:close/>
                </a:path>
              </a:pathLst>
            </a:custGeom>
            <a:solidFill>
              <a:srgbClr val="A07081">
                <a:alpha val="90000"/>
              </a:srgbClr>
            </a:solidFill>
          </p:spPr>
          <p:style>
            <a:lnRef idx="2">
              <a:schemeClr val="lt1">
                <a:hueOff val="0"/>
                <a:satOff val="0"/>
                <a:lumOff val="0"/>
                <a:alphaOff val="0"/>
              </a:schemeClr>
            </a:lnRef>
            <a:fillRef idx="1">
              <a:scrgbClr r="0" g="0" b="0"/>
            </a:fillRef>
            <a:effectRef idx="0">
              <a:schemeClr val="accent2">
                <a:shade val="50000"/>
                <a:hueOff val="-394115"/>
                <a:satOff val="5189"/>
                <a:lumOff val="31078"/>
                <a:alphaOff val="0"/>
              </a:schemeClr>
            </a:effectRef>
            <a:fontRef idx="minor">
              <a:schemeClr val="lt1"/>
            </a:fontRef>
          </p:style>
          <p:txBody>
            <a:bodyPr spcFirstLastPara="0" vert="horz" wrap="square" lIns="137705" tIns="137705" rIns="137705" bIns="137705" numCol="1" spcCol="1270" anchor="ctr" anchorCtr="0">
              <a:noAutofit/>
            </a:bodyPr>
            <a:lstStyle/>
            <a:p>
              <a:pPr marL="0" lvl="0" indent="0" algn="ctr" defTabSz="666750">
                <a:lnSpc>
                  <a:spcPct val="90000"/>
                </a:lnSpc>
                <a:spcBef>
                  <a:spcPct val="0"/>
                </a:spcBef>
                <a:spcAft>
                  <a:spcPct val="35000"/>
                </a:spcAft>
                <a:buNone/>
              </a:pPr>
              <a:r>
                <a:rPr lang="en-GB" sz="1500" kern="1200" dirty="0"/>
                <a:t>Add a suitable theme, title, and logo. Ensure the layer names, zoom levels, labels, pops ups are customised to show only the relevant information to the client. </a:t>
              </a:r>
            </a:p>
          </p:txBody>
        </p:sp>
        <p:sp>
          <p:nvSpPr>
            <p:cNvPr id="4" name="TextBox 3">
              <a:extLst>
                <a:ext uri="{FF2B5EF4-FFF2-40B4-BE49-F238E27FC236}">
                  <a16:creationId xmlns:a16="http://schemas.microsoft.com/office/drawing/2014/main" id="{FB942DB4-60A5-EE2F-45D4-551785D074CC}"/>
                </a:ext>
              </a:extLst>
            </p:cNvPr>
            <p:cNvSpPr txBox="1"/>
            <p:nvPr/>
          </p:nvSpPr>
          <p:spPr>
            <a:xfrm>
              <a:off x="728450" y="1021045"/>
              <a:ext cx="1586990" cy="369332"/>
            </a:xfrm>
            <a:prstGeom prst="rect">
              <a:avLst/>
            </a:prstGeom>
            <a:noFill/>
          </p:spPr>
          <p:txBody>
            <a:bodyPr wrap="square" rtlCol="0">
              <a:spAutoFit/>
            </a:bodyPr>
            <a:lstStyle/>
            <a:p>
              <a:r>
                <a:rPr lang="en-GB" b="1" dirty="0"/>
                <a:t>Planning Stage</a:t>
              </a:r>
            </a:p>
          </p:txBody>
        </p:sp>
        <p:sp>
          <p:nvSpPr>
            <p:cNvPr id="8" name="Free-form: Shape 7">
              <a:extLst>
                <a:ext uri="{FF2B5EF4-FFF2-40B4-BE49-F238E27FC236}">
                  <a16:creationId xmlns:a16="http://schemas.microsoft.com/office/drawing/2014/main" id="{50FBB26E-56DB-A577-996F-EBE8D208E5E1}"/>
                </a:ext>
              </a:extLst>
            </p:cNvPr>
            <p:cNvSpPr/>
            <p:nvPr/>
          </p:nvSpPr>
          <p:spPr>
            <a:xfrm>
              <a:off x="343410" y="1518227"/>
              <a:ext cx="2357070" cy="1649872"/>
            </a:xfrm>
            <a:custGeom>
              <a:avLst/>
              <a:gdLst>
                <a:gd name="connsiteX0" fmla="*/ 0 w 2357070"/>
                <a:gd name="connsiteY0" fmla="*/ 275034 h 1649872"/>
                <a:gd name="connsiteX1" fmla="*/ 275034 w 2357070"/>
                <a:gd name="connsiteY1" fmla="*/ 0 h 1649872"/>
                <a:gd name="connsiteX2" fmla="*/ 2082036 w 2357070"/>
                <a:gd name="connsiteY2" fmla="*/ 0 h 1649872"/>
                <a:gd name="connsiteX3" fmla="*/ 2357070 w 2357070"/>
                <a:gd name="connsiteY3" fmla="*/ 275034 h 1649872"/>
                <a:gd name="connsiteX4" fmla="*/ 2357070 w 2357070"/>
                <a:gd name="connsiteY4" fmla="*/ 1374838 h 1649872"/>
                <a:gd name="connsiteX5" fmla="*/ 2082036 w 2357070"/>
                <a:gd name="connsiteY5" fmla="*/ 1649872 h 1649872"/>
                <a:gd name="connsiteX6" fmla="*/ 275034 w 2357070"/>
                <a:gd name="connsiteY6" fmla="*/ 1649872 h 1649872"/>
                <a:gd name="connsiteX7" fmla="*/ 0 w 2357070"/>
                <a:gd name="connsiteY7" fmla="*/ 1374838 h 1649872"/>
                <a:gd name="connsiteX8" fmla="*/ 0 w 2357070"/>
                <a:gd name="connsiteY8" fmla="*/ 275034 h 164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070" h="1649872">
                  <a:moveTo>
                    <a:pt x="0" y="275034"/>
                  </a:moveTo>
                  <a:cubicBezTo>
                    <a:pt x="0" y="123137"/>
                    <a:pt x="123137" y="0"/>
                    <a:pt x="275034" y="0"/>
                  </a:cubicBezTo>
                  <a:lnTo>
                    <a:pt x="2082036" y="0"/>
                  </a:lnTo>
                  <a:cubicBezTo>
                    <a:pt x="2233933" y="0"/>
                    <a:pt x="2357070" y="123137"/>
                    <a:pt x="2357070" y="275034"/>
                  </a:cubicBezTo>
                  <a:lnTo>
                    <a:pt x="2357070" y="1374838"/>
                  </a:lnTo>
                  <a:cubicBezTo>
                    <a:pt x="2357070" y="1526735"/>
                    <a:pt x="2233933" y="1649872"/>
                    <a:pt x="2082036" y="1649872"/>
                  </a:cubicBezTo>
                  <a:lnTo>
                    <a:pt x="275034" y="1649872"/>
                  </a:lnTo>
                  <a:cubicBezTo>
                    <a:pt x="123137" y="1649872"/>
                    <a:pt x="0" y="1526735"/>
                    <a:pt x="0" y="1374838"/>
                  </a:cubicBezTo>
                  <a:lnTo>
                    <a:pt x="0" y="275034"/>
                  </a:lnTo>
                  <a:close/>
                </a:path>
              </a:pathLst>
            </a:custGeom>
            <a:solidFill>
              <a:srgbClr val="A07081">
                <a:alpha val="90000"/>
              </a:srgbClr>
            </a:solidFill>
          </p:spPr>
          <p:style>
            <a:lnRef idx="2">
              <a:schemeClr val="lt1">
                <a:hueOff val="0"/>
                <a:satOff val="0"/>
                <a:lumOff val="0"/>
                <a:alphaOff val="0"/>
              </a:schemeClr>
            </a:lnRef>
            <a:fillRef idx="1">
              <a:scrgbClr r="0" g="0" b="0"/>
            </a:fillRef>
            <a:effectRef idx="0">
              <a:schemeClr val="accent2">
                <a:shade val="50000"/>
                <a:hueOff val="-394115"/>
                <a:satOff val="5189"/>
                <a:lumOff val="31078"/>
                <a:alphaOff val="0"/>
              </a:schemeClr>
            </a:effectRef>
            <a:fontRef idx="minor">
              <a:schemeClr val="lt1"/>
            </a:fontRef>
          </p:style>
          <p:txBody>
            <a:bodyPr spcFirstLastPara="0" vert="horz" wrap="square" lIns="137705" tIns="137705" rIns="137705" bIns="137705" numCol="1" spcCol="1270" anchor="ctr" anchorCtr="0">
              <a:noAutofit/>
            </a:bodyPr>
            <a:lstStyle/>
            <a:p>
              <a:pPr marL="0" lvl="0" indent="0" algn="ctr" defTabSz="666750">
                <a:lnSpc>
                  <a:spcPct val="90000"/>
                </a:lnSpc>
                <a:spcBef>
                  <a:spcPct val="0"/>
                </a:spcBef>
                <a:spcAft>
                  <a:spcPct val="35000"/>
                </a:spcAft>
                <a:buNone/>
              </a:pPr>
              <a:r>
                <a:rPr lang="en-GB" sz="1500" kern="1200" dirty="0"/>
                <a:t>Iden</a:t>
              </a:r>
              <a:r>
                <a:rPr lang="en-GB" sz="1500" dirty="0"/>
                <a:t>tify layers to be created that make a good example to demonstrate value of webGIS in market analysis.</a:t>
              </a:r>
            </a:p>
          </p:txBody>
        </p:sp>
        <p:sp>
          <p:nvSpPr>
            <p:cNvPr id="11" name="TextBox 10">
              <a:extLst>
                <a:ext uri="{FF2B5EF4-FFF2-40B4-BE49-F238E27FC236}">
                  <a16:creationId xmlns:a16="http://schemas.microsoft.com/office/drawing/2014/main" id="{E006E14C-45D3-141A-D30D-CDA7F170106D}"/>
                </a:ext>
              </a:extLst>
            </p:cNvPr>
            <p:cNvSpPr txBox="1"/>
            <p:nvPr/>
          </p:nvSpPr>
          <p:spPr>
            <a:xfrm>
              <a:off x="4527061" y="1026160"/>
              <a:ext cx="1393733" cy="369332"/>
            </a:xfrm>
            <a:prstGeom prst="rect">
              <a:avLst/>
            </a:prstGeom>
            <a:noFill/>
          </p:spPr>
          <p:txBody>
            <a:bodyPr wrap="square" rtlCol="0">
              <a:spAutoFit/>
            </a:bodyPr>
            <a:lstStyle/>
            <a:p>
              <a:r>
                <a:rPr lang="en-GB" b="1" dirty="0"/>
                <a:t>Design Stage</a:t>
              </a:r>
            </a:p>
          </p:txBody>
        </p:sp>
        <p:sp>
          <p:nvSpPr>
            <p:cNvPr id="12" name="Free-form: Shape 11">
              <a:extLst>
                <a:ext uri="{FF2B5EF4-FFF2-40B4-BE49-F238E27FC236}">
                  <a16:creationId xmlns:a16="http://schemas.microsoft.com/office/drawing/2014/main" id="{3D88BBDE-FA99-3972-80AB-E03D79CC0817}"/>
                </a:ext>
              </a:extLst>
            </p:cNvPr>
            <p:cNvSpPr/>
            <p:nvPr/>
          </p:nvSpPr>
          <p:spPr>
            <a:xfrm>
              <a:off x="7686466" y="3291838"/>
              <a:ext cx="2357070" cy="1649872"/>
            </a:xfrm>
            <a:custGeom>
              <a:avLst/>
              <a:gdLst>
                <a:gd name="connsiteX0" fmla="*/ 0 w 2357070"/>
                <a:gd name="connsiteY0" fmla="*/ 275034 h 1649872"/>
                <a:gd name="connsiteX1" fmla="*/ 275034 w 2357070"/>
                <a:gd name="connsiteY1" fmla="*/ 0 h 1649872"/>
                <a:gd name="connsiteX2" fmla="*/ 2082036 w 2357070"/>
                <a:gd name="connsiteY2" fmla="*/ 0 h 1649872"/>
                <a:gd name="connsiteX3" fmla="*/ 2357070 w 2357070"/>
                <a:gd name="connsiteY3" fmla="*/ 275034 h 1649872"/>
                <a:gd name="connsiteX4" fmla="*/ 2357070 w 2357070"/>
                <a:gd name="connsiteY4" fmla="*/ 1374838 h 1649872"/>
                <a:gd name="connsiteX5" fmla="*/ 2082036 w 2357070"/>
                <a:gd name="connsiteY5" fmla="*/ 1649872 h 1649872"/>
                <a:gd name="connsiteX6" fmla="*/ 275034 w 2357070"/>
                <a:gd name="connsiteY6" fmla="*/ 1649872 h 1649872"/>
                <a:gd name="connsiteX7" fmla="*/ 0 w 2357070"/>
                <a:gd name="connsiteY7" fmla="*/ 1374838 h 1649872"/>
                <a:gd name="connsiteX8" fmla="*/ 0 w 2357070"/>
                <a:gd name="connsiteY8" fmla="*/ 275034 h 164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070" h="1649872">
                  <a:moveTo>
                    <a:pt x="0" y="275034"/>
                  </a:moveTo>
                  <a:cubicBezTo>
                    <a:pt x="0" y="123137"/>
                    <a:pt x="123137" y="0"/>
                    <a:pt x="275034" y="0"/>
                  </a:cubicBezTo>
                  <a:lnTo>
                    <a:pt x="2082036" y="0"/>
                  </a:lnTo>
                  <a:cubicBezTo>
                    <a:pt x="2233933" y="0"/>
                    <a:pt x="2357070" y="123137"/>
                    <a:pt x="2357070" y="275034"/>
                  </a:cubicBezTo>
                  <a:lnTo>
                    <a:pt x="2357070" y="1374838"/>
                  </a:lnTo>
                  <a:cubicBezTo>
                    <a:pt x="2357070" y="1526735"/>
                    <a:pt x="2233933" y="1649872"/>
                    <a:pt x="2082036" y="1649872"/>
                  </a:cubicBezTo>
                  <a:lnTo>
                    <a:pt x="275034" y="1649872"/>
                  </a:lnTo>
                  <a:cubicBezTo>
                    <a:pt x="123137" y="1649872"/>
                    <a:pt x="0" y="1526735"/>
                    <a:pt x="0" y="1374838"/>
                  </a:cubicBezTo>
                  <a:lnTo>
                    <a:pt x="0" y="275034"/>
                  </a:lnTo>
                  <a:close/>
                </a:path>
              </a:pathLst>
            </a:custGeom>
            <a:solidFill>
              <a:srgbClr val="A07081">
                <a:alpha val="80000"/>
              </a:srgbClr>
            </a:solidFill>
          </p:spPr>
          <p:style>
            <a:lnRef idx="2">
              <a:schemeClr val="lt1">
                <a:hueOff val="0"/>
                <a:satOff val="0"/>
                <a:lumOff val="0"/>
                <a:alphaOff val="0"/>
              </a:schemeClr>
            </a:lnRef>
            <a:fillRef idx="1">
              <a:scrgbClr r="0" g="0" b="0"/>
            </a:fillRef>
            <a:effectRef idx="0">
              <a:schemeClr val="accent2">
                <a:shade val="50000"/>
                <a:hueOff val="-394115"/>
                <a:satOff val="5189"/>
                <a:lumOff val="31078"/>
                <a:alphaOff val="0"/>
              </a:schemeClr>
            </a:effectRef>
            <a:fontRef idx="minor">
              <a:schemeClr val="lt1"/>
            </a:fontRef>
          </p:style>
          <p:txBody>
            <a:bodyPr spcFirstLastPara="0" vert="horz" wrap="square" lIns="137705" tIns="137705" rIns="137705" bIns="137705" numCol="1" spcCol="1270" anchor="ctr" anchorCtr="0">
              <a:noAutofit/>
            </a:bodyPr>
            <a:lstStyle/>
            <a:p>
              <a:pPr marL="0" lvl="0" indent="0" algn="ctr" defTabSz="666750">
                <a:lnSpc>
                  <a:spcPct val="90000"/>
                </a:lnSpc>
                <a:spcBef>
                  <a:spcPct val="0"/>
                </a:spcBef>
                <a:spcAft>
                  <a:spcPct val="35000"/>
                </a:spcAft>
                <a:buNone/>
              </a:pPr>
              <a:r>
                <a:rPr lang="en-GB" sz="1500" kern="1200" dirty="0"/>
                <a:t>Modify and make changes as required to polish the final look.</a:t>
              </a:r>
            </a:p>
          </p:txBody>
        </p:sp>
        <p:sp>
          <p:nvSpPr>
            <p:cNvPr id="18" name="Free-form: Shape 17">
              <a:extLst>
                <a:ext uri="{FF2B5EF4-FFF2-40B4-BE49-F238E27FC236}">
                  <a16:creationId xmlns:a16="http://schemas.microsoft.com/office/drawing/2014/main" id="{9B8DF9F4-3326-DF6F-295A-C89F32421E79}"/>
                </a:ext>
              </a:extLst>
            </p:cNvPr>
            <p:cNvSpPr/>
            <p:nvPr/>
          </p:nvSpPr>
          <p:spPr>
            <a:xfrm>
              <a:off x="7686466" y="1518227"/>
              <a:ext cx="2357070" cy="1649872"/>
            </a:xfrm>
            <a:custGeom>
              <a:avLst/>
              <a:gdLst>
                <a:gd name="connsiteX0" fmla="*/ 0 w 2357070"/>
                <a:gd name="connsiteY0" fmla="*/ 275034 h 1649872"/>
                <a:gd name="connsiteX1" fmla="*/ 275034 w 2357070"/>
                <a:gd name="connsiteY1" fmla="*/ 0 h 1649872"/>
                <a:gd name="connsiteX2" fmla="*/ 2082036 w 2357070"/>
                <a:gd name="connsiteY2" fmla="*/ 0 h 1649872"/>
                <a:gd name="connsiteX3" fmla="*/ 2357070 w 2357070"/>
                <a:gd name="connsiteY3" fmla="*/ 275034 h 1649872"/>
                <a:gd name="connsiteX4" fmla="*/ 2357070 w 2357070"/>
                <a:gd name="connsiteY4" fmla="*/ 1374838 h 1649872"/>
                <a:gd name="connsiteX5" fmla="*/ 2082036 w 2357070"/>
                <a:gd name="connsiteY5" fmla="*/ 1649872 h 1649872"/>
                <a:gd name="connsiteX6" fmla="*/ 275034 w 2357070"/>
                <a:gd name="connsiteY6" fmla="*/ 1649872 h 1649872"/>
                <a:gd name="connsiteX7" fmla="*/ 0 w 2357070"/>
                <a:gd name="connsiteY7" fmla="*/ 1374838 h 1649872"/>
                <a:gd name="connsiteX8" fmla="*/ 0 w 2357070"/>
                <a:gd name="connsiteY8" fmla="*/ 275034 h 164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070" h="1649872">
                  <a:moveTo>
                    <a:pt x="0" y="275034"/>
                  </a:moveTo>
                  <a:cubicBezTo>
                    <a:pt x="0" y="123137"/>
                    <a:pt x="123137" y="0"/>
                    <a:pt x="275034" y="0"/>
                  </a:cubicBezTo>
                  <a:lnTo>
                    <a:pt x="2082036" y="0"/>
                  </a:lnTo>
                  <a:cubicBezTo>
                    <a:pt x="2233933" y="0"/>
                    <a:pt x="2357070" y="123137"/>
                    <a:pt x="2357070" y="275034"/>
                  </a:cubicBezTo>
                  <a:lnTo>
                    <a:pt x="2357070" y="1374838"/>
                  </a:lnTo>
                  <a:cubicBezTo>
                    <a:pt x="2357070" y="1526735"/>
                    <a:pt x="2233933" y="1649872"/>
                    <a:pt x="2082036" y="1649872"/>
                  </a:cubicBezTo>
                  <a:lnTo>
                    <a:pt x="275034" y="1649872"/>
                  </a:lnTo>
                  <a:cubicBezTo>
                    <a:pt x="123137" y="1649872"/>
                    <a:pt x="0" y="1526735"/>
                    <a:pt x="0" y="1374838"/>
                  </a:cubicBezTo>
                  <a:lnTo>
                    <a:pt x="0" y="275034"/>
                  </a:lnTo>
                  <a:close/>
                </a:path>
              </a:pathLst>
            </a:custGeom>
            <a:solidFill>
              <a:srgbClr val="A07081">
                <a:alpha val="90000"/>
              </a:srgbClr>
            </a:solidFill>
          </p:spPr>
          <p:style>
            <a:lnRef idx="2">
              <a:schemeClr val="lt1">
                <a:hueOff val="0"/>
                <a:satOff val="0"/>
                <a:lumOff val="0"/>
                <a:alphaOff val="0"/>
              </a:schemeClr>
            </a:lnRef>
            <a:fillRef idx="1">
              <a:scrgbClr r="0" g="0" b="0"/>
            </a:fillRef>
            <a:effectRef idx="0">
              <a:schemeClr val="accent2">
                <a:shade val="50000"/>
                <a:hueOff val="-394115"/>
                <a:satOff val="5189"/>
                <a:lumOff val="31078"/>
                <a:alphaOff val="0"/>
              </a:schemeClr>
            </a:effectRef>
            <a:fontRef idx="minor">
              <a:schemeClr val="lt1"/>
            </a:fontRef>
          </p:style>
          <p:txBody>
            <a:bodyPr spcFirstLastPara="0" vert="horz" wrap="square" lIns="137705" tIns="137705" rIns="137705" bIns="137705" numCol="1" spcCol="1270" anchor="ctr" anchorCtr="0">
              <a:noAutofit/>
            </a:bodyPr>
            <a:lstStyle/>
            <a:p>
              <a:pPr marL="0" lvl="0" indent="0" algn="ctr" defTabSz="666750">
                <a:lnSpc>
                  <a:spcPct val="90000"/>
                </a:lnSpc>
                <a:spcBef>
                  <a:spcPct val="0"/>
                </a:spcBef>
                <a:spcAft>
                  <a:spcPct val="35000"/>
                </a:spcAft>
                <a:buNone/>
              </a:pPr>
              <a:r>
                <a:rPr lang="en-GB" sz="1500" kern="1200" dirty="0"/>
                <a:t>Publish maps as web maps/apps and ensure the layout is as planned and designed to be. </a:t>
              </a:r>
            </a:p>
          </p:txBody>
        </p:sp>
        <p:sp>
          <p:nvSpPr>
            <p:cNvPr id="19" name="TextBox 18">
              <a:extLst>
                <a:ext uri="{FF2B5EF4-FFF2-40B4-BE49-F238E27FC236}">
                  <a16:creationId xmlns:a16="http://schemas.microsoft.com/office/drawing/2014/main" id="{13930A7B-D246-A580-CE86-12EDA75277DD}"/>
                </a:ext>
              </a:extLst>
            </p:cNvPr>
            <p:cNvSpPr txBox="1"/>
            <p:nvPr/>
          </p:nvSpPr>
          <p:spPr>
            <a:xfrm>
              <a:off x="7927300" y="1025156"/>
              <a:ext cx="1875402" cy="369332"/>
            </a:xfrm>
            <a:prstGeom prst="rect">
              <a:avLst/>
            </a:prstGeom>
            <a:noFill/>
          </p:spPr>
          <p:txBody>
            <a:bodyPr wrap="square" rtlCol="0">
              <a:spAutoFit/>
            </a:bodyPr>
            <a:lstStyle/>
            <a:p>
              <a:r>
                <a:rPr lang="en-GB" b="1" dirty="0"/>
                <a:t>Completion Stage</a:t>
              </a:r>
            </a:p>
          </p:txBody>
        </p:sp>
      </p:grpSp>
    </p:spTree>
    <p:extLst>
      <p:ext uri="{BB962C8B-B14F-4D97-AF65-F5344CB8AC3E}">
        <p14:creationId xmlns:p14="http://schemas.microsoft.com/office/powerpoint/2010/main" val="3396824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CE0FF-FC0F-91B7-CBAF-1857E326AEF5}"/>
              </a:ext>
            </a:extLst>
          </p:cNvPr>
          <p:cNvSpPr>
            <a:spLocks noGrp="1"/>
          </p:cNvSpPr>
          <p:nvPr>
            <p:ph type="ctrTitle"/>
          </p:nvPr>
        </p:nvSpPr>
        <p:spPr>
          <a:xfrm>
            <a:off x="1814052" y="1122363"/>
            <a:ext cx="8563897" cy="2387600"/>
          </a:xfrm>
        </p:spPr>
        <p:txBody>
          <a:bodyPr>
            <a:normAutofit fontScale="90000"/>
          </a:bodyPr>
          <a:lstStyle/>
          <a:p>
            <a:r>
              <a:rPr lang="en-GB" dirty="0">
                <a:solidFill>
                  <a:srgbClr val="5D2719"/>
                </a:solidFill>
              </a:rPr>
              <a:t>Market Analysis Using WebGIS For Starting A Beauty Salon Business in Qatar</a:t>
            </a:r>
          </a:p>
        </p:txBody>
      </p:sp>
      <p:grpSp>
        <p:nvGrpSpPr>
          <p:cNvPr id="9" name="Group 8">
            <a:extLst>
              <a:ext uri="{FF2B5EF4-FFF2-40B4-BE49-F238E27FC236}">
                <a16:creationId xmlns:a16="http://schemas.microsoft.com/office/drawing/2014/main" id="{B96BDE94-CC83-F134-9159-5F1E1B71DF89}"/>
              </a:ext>
            </a:extLst>
          </p:cNvPr>
          <p:cNvGrpSpPr/>
          <p:nvPr/>
        </p:nvGrpSpPr>
        <p:grpSpPr>
          <a:xfrm>
            <a:off x="2219234" y="3893718"/>
            <a:ext cx="9208707" cy="3438525"/>
            <a:chOff x="2095471" y="3805227"/>
            <a:chExt cx="9208707" cy="3438525"/>
          </a:xfrm>
        </p:grpSpPr>
        <p:pic>
          <p:nvPicPr>
            <p:cNvPr id="1026" name="Picture 2" descr="50+ Salon Window Display Stock Illustrations, Royalty-Free Vector Graphics  &amp; Clip Art - iStock">
              <a:extLst>
                <a:ext uri="{FF2B5EF4-FFF2-40B4-BE49-F238E27FC236}">
                  <a16:creationId xmlns:a16="http://schemas.microsoft.com/office/drawing/2014/main" id="{FD735503-3702-D54B-BF86-7BFBBB9DE09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oup of people sitting on a blue letter&#10;&#10;Description automatically generated">
              <a:extLst>
                <a:ext uri="{FF2B5EF4-FFF2-40B4-BE49-F238E27FC236}">
                  <a16:creationId xmlns:a16="http://schemas.microsoft.com/office/drawing/2014/main" id="{D79BD5BC-BE9F-D8AD-FCAB-EB9A47874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spTree>
    <p:extLst>
      <p:ext uri="{BB962C8B-B14F-4D97-AF65-F5344CB8AC3E}">
        <p14:creationId xmlns:p14="http://schemas.microsoft.com/office/powerpoint/2010/main" val="3100726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96BDE94-CC83-F134-9159-5F1E1B71DF89}"/>
              </a:ext>
            </a:extLst>
          </p:cNvPr>
          <p:cNvGrpSpPr/>
          <p:nvPr/>
        </p:nvGrpSpPr>
        <p:grpSpPr>
          <a:xfrm>
            <a:off x="9687473" y="-23391"/>
            <a:ext cx="2303606" cy="921610"/>
            <a:chOff x="2095471" y="3805227"/>
            <a:chExt cx="9208707" cy="3438525"/>
          </a:xfrm>
        </p:grpSpPr>
        <p:pic>
          <p:nvPicPr>
            <p:cNvPr id="1026" name="Picture 2" descr="50+ Salon Window Display Stock Illustrations, Royalty-Free Vector Graphics  &amp; Clip Art - iStock">
              <a:extLst>
                <a:ext uri="{FF2B5EF4-FFF2-40B4-BE49-F238E27FC236}">
                  <a16:creationId xmlns:a16="http://schemas.microsoft.com/office/drawing/2014/main" id="{FD735503-3702-D54B-BF86-7BFBBB9DE09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oup of people sitting on a blue letter&#10;&#10;Description automatically generated">
              <a:extLst>
                <a:ext uri="{FF2B5EF4-FFF2-40B4-BE49-F238E27FC236}">
                  <a16:creationId xmlns:a16="http://schemas.microsoft.com/office/drawing/2014/main" id="{D79BD5BC-BE9F-D8AD-FCAB-EB9A47874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sp>
        <p:nvSpPr>
          <p:cNvPr id="4" name="Arrow: Pentagon 3">
            <a:extLst>
              <a:ext uri="{FF2B5EF4-FFF2-40B4-BE49-F238E27FC236}">
                <a16:creationId xmlns:a16="http://schemas.microsoft.com/office/drawing/2014/main" id="{6B89AC2B-52AC-1A94-1E65-FAD9226DE0DA}"/>
              </a:ext>
            </a:extLst>
          </p:cNvPr>
          <p:cNvSpPr/>
          <p:nvPr/>
        </p:nvSpPr>
        <p:spPr>
          <a:xfrm>
            <a:off x="1" y="127819"/>
            <a:ext cx="6327648"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Unlocking Market Insights with WebGIS: Spatial Analysis for Informed Decision-Making</a:t>
            </a:r>
          </a:p>
        </p:txBody>
      </p:sp>
      <p:sp>
        <p:nvSpPr>
          <p:cNvPr id="2" name="TextBox 1">
            <a:extLst>
              <a:ext uri="{FF2B5EF4-FFF2-40B4-BE49-F238E27FC236}">
                <a16:creationId xmlns:a16="http://schemas.microsoft.com/office/drawing/2014/main" id="{340306E1-08EC-0901-8D7F-567C3316F40C}"/>
              </a:ext>
            </a:extLst>
          </p:cNvPr>
          <p:cNvSpPr txBox="1"/>
          <p:nvPr/>
        </p:nvSpPr>
        <p:spPr>
          <a:xfrm>
            <a:off x="1" y="902371"/>
            <a:ext cx="10840719" cy="6801862"/>
          </a:xfrm>
          <a:prstGeom prst="rect">
            <a:avLst/>
          </a:prstGeom>
          <a:noFill/>
        </p:spPr>
        <p:txBody>
          <a:bodyPr wrap="square">
            <a:spAutoFit/>
          </a:bodyPr>
          <a:lstStyle/>
          <a:p>
            <a:pPr marL="396875">
              <a:buClr>
                <a:srgbClr val="E18D9D"/>
              </a:buClr>
              <a:buSzPct val="125000"/>
              <a:tabLst>
                <a:tab pos="396875" algn="l"/>
              </a:tabLst>
            </a:pPr>
            <a:r>
              <a:rPr lang="en-US" sz="1800" dirty="0">
                <a:solidFill>
                  <a:schemeClr val="tx1">
                    <a:lumMod val="75000"/>
                    <a:lumOff val="25000"/>
                  </a:schemeClr>
                </a:solidFill>
              </a:rPr>
              <a:t>	</a:t>
            </a:r>
            <a:r>
              <a:rPr lang="en-US" sz="1800" dirty="0">
                <a:solidFill>
                  <a:schemeClr val="bg1">
                    <a:lumMod val="50000"/>
                  </a:schemeClr>
                </a:solidFill>
              </a:rPr>
              <a:t>WebGIS (Web Geographic Information Systems) offers significant value for market analysis by providing a dynamic and interactive platform for spatial data visualization, analysis, and decision-making. </a:t>
            </a:r>
            <a:r>
              <a:rPr lang="en-US" dirty="0">
                <a:solidFill>
                  <a:schemeClr val="bg1">
                    <a:lumMod val="50000"/>
                  </a:schemeClr>
                </a:solidFill>
              </a:rPr>
              <a:t>A</a:t>
            </a:r>
            <a:r>
              <a:rPr lang="en-US" sz="1800" dirty="0">
                <a:solidFill>
                  <a:schemeClr val="bg1">
                    <a:lumMod val="50000"/>
                  </a:schemeClr>
                </a:solidFill>
              </a:rPr>
              <a:t> few ways in which WebGIS demonstrates its value for market analysis are discussed in the slides to follow:</a:t>
            </a:r>
          </a:p>
          <a:p>
            <a:pPr marL="396875">
              <a:buClr>
                <a:srgbClr val="E18D9D"/>
              </a:buClr>
              <a:buSzPct val="125000"/>
              <a:tabLst>
                <a:tab pos="396875" algn="l"/>
              </a:tabLst>
            </a:pPr>
            <a:endParaRPr lang="en-US" sz="1100" dirty="0">
              <a:solidFill>
                <a:schemeClr val="tx1">
                  <a:lumMod val="75000"/>
                  <a:lumOff val="25000"/>
                </a:schemeClr>
              </a:solidFill>
            </a:endParaRPr>
          </a:p>
          <a:p>
            <a:pPr marL="396875">
              <a:buClr>
                <a:srgbClr val="E18D9D"/>
              </a:buClr>
              <a:buSzPct val="125000"/>
              <a:tabLst>
                <a:tab pos="396875" algn="l"/>
              </a:tabLst>
            </a:pPr>
            <a:r>
              <a:rPr lang="en-US" b="1" dirty="0">
                <a:solidFill>
                  <a:srgbClr val="A07081"/>
                </a:solidFill>
              </a:rPr>
              <a:t>1. Competitive Analysis:</a:t>
            </a:r>
          </a:p>
          <a:p>
            <a:pPr marL="914400" indent="284163" defTabSz="487363">
              <a:buClr>
                <a:srgbClr val="E18D9D"/>
              </a:buClr>
              <a:buSzPct val="125000"/>
              <a:tabLst>
                <a:tab pos="914400" algn="l"/>
              </a:tabLst>
            </a:pPr>
            <a:endParaRPr lang="en-US" sz="1000" dirty="0">
              <a:solidFill>
                <a:schemeClr val="tx1">
                  <a:lumMod val="75000"/>
                  <a:lumOff val="25000"/>
                </a:schemeClr>
              </a:solidFill>
            </a:endParaRPr>
          </a:p>
          <a:p>
            <a:pPr marL="914400" defTabSz="487363">
              <a:buClr>
                <a:srgbClr val="E18D9D"/>
              </a:buClr>
              <a:buSzPct val="125000"/>
              <a:tabLst>
                <a:tab pos="914400" algn="l"/>
              </a:tabLst>
            </a:pPr>
            <a:r>
              <a:rPr lang="en-US" sz="1800" dirty="0">
                <a:solidFill>
                  <a:srgbClr val="A07081"/>
                </a:solidFill>
              </a:rPr>
              <a:t>Competitor Mapping: </a:t>
            </a:r>
            <a:r>
              <a:rPr lang="en-US" sz="1800" dirty="0">
                <a:solidFill>
                  <a:schemeClr val="bg1">
                    <a:lumMod val="50000"/>
                  </a:schemeClr>
                </a:solidFill>
              </a:rPr>
              <a:t>WebGIS allows for the mapping of competitor locations and market share. This information helps businesses identify areas with high or low competition, informing market entry or expansion strategies (</a:t>
            </a:r>
            <a:r>
              <a:rPr lang="en-US" sz="1800" dirty="0">
                <a:solidFill>
                  <a:schemeClr val="bg1">
                    <a:lumMod val="50000"/>
                  </a:schemeClr>
                </a:solidFill>
                <a:hlinkClick r:id="rId5" action="ppaction://hlinksldjump">
                  <a:extLst>
                    <a:ext uri="{A12FA001-AC4F-418D-AE19-62706E023703}">
                      <ahyp:hlinkClr xmlns:ahyp="http://schemas.microsoft.com/office/drawing/2018/hyperlinkcolor" val="tx"/>
                    </a:ext>
                  </a:extLst>
                </a:hlinkClick>
              </a:rPr>
              <a:t>Slide 14</a:t>
            </a:r>
            <a:r>
              <a:rPr lang="en-US" sz="1800" dirty="0">
                <a:solidFill>
                  <a:schemeClr val="bg1">
                    <a:lumMod val="50000"/>
                  </a:schemeClr>
                </a:solidFill>
              </a:rPr>
              <a:t>,</a:t>
            </a:r>
            <a:r>
              <a:rPr lang="en-US" sz="1800" dirty="0">
                <a:solidFill>
                  <a:schemeClr val="bg1">
                    <a:lumMod val="50000"/>
                  </a:schemeClr>
                </a:solidFill>
                <a:hlinkClick r:id="rId6" action="ppaction://hlinksldjump">
                  <a:extLst>
                    <a:ext uri="{A12FA001-AC4F-418D-AE19-62706E023703}">
                      <ahyp:hlinkClr xmlns:ahyp="http://schemas.microsoft.com/office/drawing/2018/hyperlinkcolor" val="tx"/>
                    </a:ext>
                  </a:extLst>
                </a:hlinkClick>
              </a:rPr>
              <a:t>23</a:t>
            </a:r>
            <a:r>
              <a:rPr lang="en-US" sz="1800" dirty="0">
                <a:solidFill>
                  <a:schemeClr val="bg1">
                    <a:lumMod val="50000"/>
                  </a:schemeClr>
                </a:solidFill>
              </a:rPr>
              <a:t>,</a:t>
            </a:r>
            <a:r>
              <a:rPr lang="en-US" dirty="0">
                <a:solidFill>
                  <a:schemeClr val="bg1">
                    <a:lumMod val="50000"/>
                  </a:schemeClr>
                </a:solidFill>
                <a:hlinkClick r:id="rId7" action="ppaction://hlinksldjump">
                  <a:extLst>
                    <a:ext uri="{A12FA001-AC4F-418D-AE19-62706E023703}">
                      <ahyp:hlinkClr xmlns:ahyp="http://schemas.microsoft.com/office/drawing/2018/hyperlinkcolor" val="tx"/>
                    </a:ext>
                  </a:extLst>
                </a:hlinkClick>
              </a:rPr>
              <a:t>31</a:t>
            </a:r>
            <a:r>
              <a:rPr lang="en-US" sz="1800" dirty="0">
                <a:solidFill>
                  <a:schemeClr val="bg1">
                    <a:lumMod val="50000"/>
                  </a:schemeClr>
                </a:solidFill>
              </a:rPr>
              <a:t>)</a:t>
            </a:r>
            <a:r>
              <a:rPr lang="en-US" dirty="0">
                <a:solidFill>
                  <a:schemeClr val="bg1">
                    <a:lumMod val="50000"/>
                  </a:schemeClr>
                </a:solidFill>
              </a:rPr>
              <a:t>.</a:t>
            </a:r>
            <a:endParaRPr lang="en-GB" dirty="0">
              <a:solidFill>
                <a:schemeClr val="bg1">
                  <a:lumMod val="50000"/>
                </a:schemeClr>
              </a:solidFill>
            </a:endParaRPr>
          </a:p>
          <a:p>
            <a:pPr marL="396875">
              <a:buClr>
                <a:srgbClr val="E18D9D"/>
              </a:buClr>
              <a:buSzPct val="125000"/>
              <a:tabLst>
                <a:tab pos="396875" algn="l"/>
              </a:tabLst>
            </a:pPr>
            <a:endParaRPr lang="en-US" sz="1600" dirty="0">
              <a:solidFill>
                <a:schemeClr val="tx1">
                  <a:lumMod val="75000"/>
                  <a:lumOff val="25000"/>
                </a:schemeClr>
              </a:solidFill>
            </a:endParaRPr>
          </a:p>
          <a:p>
            <a:pPr marL="396875">
              <a:buClr>
                <a:srgbClr val="E18D9D"/>
              </a:buClr>
              <a:buSzPct val="125000"/>
              <a:tabLst>
                <a:tab pos="396875" algn="l"/>
              </a:tabLst>
            </a:pPr>
            <a:r>
              <a:rPr lang="en-US" b="1" dirty="0">
                <a:solidFill>
                  <a:srgbClr val="A07081"/>
                </a:solidFill>
              </a:rPr>
              <a:t>2. Geospatial Analysis:</a:t>
            </a:r>
          </a:p>
          <a:p>
            <a:pPr marL="630238" indent="628650">
              <a:buClr>
                <a:srgbClr val="E18D9D"/>
              </a:buClr>
              <a:buSzPct val="125000"/>
              <a:tabLst>
                <a:tab pos="568325" algn="l"/>
                <a:tab pos="974725" algn="l"/>
                <a:tab pos="1087438" algn="l"/>
              </a:tabLst>
            </a:pPr>
            <a:endParaRPr lang="en-US" sz="1000" b="1" dirty="0">
              <a:solidFill>
                <a:srgbClr val="A07081"/>
              </a:solidFill>
            </a:endParaRPr>
          </a:p>
          <a:p>
            <a:pPr marL="914400">
              <a:buClr>
                <a:srgbClr val="E18D9D"/>
              </a:buClr>
              <a:buSzPct val="125000"/>
              <a:tabLst>
                <a:tab pos="914400" algn="l"/>
                <a:tab pos="974725" algn="l"/>
                <a:tab pos="1087438" algn="l"/>
              </a:tabLst>
            </a:pPr>
            <a:r>
              <a:rPr lang="en-US" dirty="0">
                <a:solidFill>
                  <a:srgbClr val="A07081"/>
                </a:solidFill>
              </a:rPr>
              <a:t>Proximity Analysis: </a:t>
            </a:r>
            <a:r>
              <a:rPr lang="en-US" b="0" i="0" dirty="0">
                <a:solidFill>
                  <a:schemeClr val="bg1">
                    <a:lumMod val="50000"/>
                  </a:schemeClr>
                </a:solidFill>
                <a:effectLst/>
              </a:rPr>
              <a:t>WebGIS enables the analysis of spatial relationships, such as the proximity of businesses to target demographics or competitors. This is crucial for identifying optimal locations for new ventures or assessing market saturation.</a:t>
            </a:r>
          </a:p>
          <a:p>
            <a:pPr marL="396875">
              <a:buClr>
                <a:srgbClr val="E18D9D"/>
              </a:buClr>
              <a:buSzPct val="125000"/>
              <a:tabLst>
                <a:tab pos="396875" algn="l"/>
              </a:tabLst>
            </a:pPr>
            <a:endParaRPr lang="en-US" sz="1000" dirty="0">
              <a:solidFill>
                <a:srgbClr val="374151"/>
              </a:solidFill>
            </a:endParaRPr>
          </a:p>
          <a:p>
            <a:pPr marL="914400">
              <a:buClr>
                <a:srgbClr val="E18D9D"/>
              </a:buClr>
              <a:buSzPct val="125000"/>
              <a:tabLst>
                <a:tab pos="396875" algn="l"/>
                <a:tab pos="1087438" algn="l"/>
              </a:tabLst>
            </a:pPr>
            <a:r>
              <a:rPr lang="en-US" dirty="0">
                <a:solidFill>
                  <a:srgbClr val="A07081"/>
                </a:solidFill>
              </a:rPr>
              <a:t>Heat Mapping: </a:t>
            </a:r>
            <a:r>
              <a:rPr lang="en-US" dirty="0">
                <a:solidFill>
                  <a:schemeClr val="bg1">
                    <a:lumMod val="50000"/>
                  </a:schemeClr>
                </a:solidFill>
              </a:rPr>
              <a:t>Utilizing heat maps, businesses can identify hotspots of activity, highlighting areas with high customer density, foot traffic, or potential demand. This aids in strategic decision-making for marketing and expansion (</a:t>
            </a:r>
            <a:r>
              <a:rPr lang="en-US" dirty="0">
                <a:solidFill>
                  <a:schemeClr val="bg1">
                    <a:lumMod val="50000"/>
                  </a:schemeClr>
                </a:solidFill>
                <a:hlinkClick r:id="rId8" action="ppaction://hlinksldjump">
                  <a:extLst>
                    <a:ext uri="{A12FA001-AC4F-418D-AE19-62706E023703}">
                      <ahyp:hlinkClr xmlns:ahyp="http://schemas.microsoft.com/office/drawing/2018/hyperlinkcolor" val="tx"/>
                    </a:ext>
                  </a:extLst>
                </a:hlinkClick>
              </a:rPr>
              <a:t>Slide 15</a:t>
            </a:r>
            <a:r>
              <a:rPr lang="en-US" dirty="0">
                <a:solidFill>
                  <a:schemeClr val="bg1">
                    <a:lumMod val="50000"/>
                  </a:schemeClr>
                </a:solidFill>
              </a:rPr>
              <a:t>,</a:t>
            </a:r>
            <a:r>
              <a:rPr lang="en-US" dirty="0">
                <a:solidFill>
                  <a:schemeClr val="bg1">
                    <a:lumMod val="50000"/>
                  </a:schemeClr>
                </a:solidFill>
                <a:hlinkClick r:id="rId9" action="ppaction://hlinksldjump">
                  <a:extLst>
                    <a:ext uri="{A12FA001-AC4F-418D-AE19-62706E023703}">
                      <ahyp:hlinkClr xmlns:ahyp="http://schemas.microsoft.com/office/drawing/2018/hyperlinkcolor" val="tx"/>
                    </a:ext>
                  </a:extLst>
                </a:hlinkClick>
              </a:rPr>
              <a:t>24</a:t>
            </a:r>
            <a:r>
              <a:rPr lang="en-US" dirty="0">
                <a:solidFill>
                  <a:schemeClr val="bg1">
                    <a:lumMod val="50000"/>
                  </a:schemeClr>
                </a:solidFill>
              </a:rPr>
              <a:t>,</a:t>
            </a:r>
            <a:r>
              <a:rPr lang="en-US" dirty="0">
                <a:solidFill>
                  <a:schemeClr val="bg1">
                    <a:lumMod val="50000"/>
                  </a:schemeClr>
                </a:solidFill>
                <a:hlinkClick r:id="rId10" action="ppaction://hlinksldjump">
                  <a:extLst>
                    <a:ext uri="{A12FA001-AC4F-418D-AE19-62706E023703}">
                      <ahyp:hlinkClr xmlns:ahyp="http://schemas.microsoft.com/office/drawing/2018/hyperlinkcolor" val="tx"/>
                    </a:ext>
                  </a:extLst>
                </a:hlinkClick>
              </a:rPr>
              <a:t>32</a:t>
            </a:r>
            <a:r>
              <a:rPr lang="en-US" dirty="0">
                <a:solidFill>
                  <a:schemeClr val="bg1">
                    <a:lumMod val="50000"/>
                  </a:schemeClr>
                </a:solidFill>
              </a:rPr>
              <a:t>).</a:t>
            </a:r>
          </a:p>
          <a:p>
            <a:pPr marL="630238" indent="457200">
              <a:buClr>
                <a:srgbClr val="E18D9D"/>
              </a:buClr>
              <a:buSzPct val="125000"/>
              <a:tabLst>
                <a:tab pos="396875" algn="l"/>
                <a:tab pos="1087438" algn="l"/>
              </a:tabLst>
            </a:pPr>
            <a:endParaRPr lang="en-US" sz="1000" dirty="0">
              <a:solidFill>
                <a:schemeClr val="bg1">
                  <a:lumMod val="50000"/>
                </a:schemeClr>
              </a:solidFill>
            </a:endParaRPr>
          </a:p>
          <a:p>
            <a:pPr marL="914400">
              <a:buClr>
                <a:srgbClr val="E18D9D"/>
              </a:buClr>
              <a:buSzPct val="125000"/>
              <a:tabLst>
                <a:tab pos="396875" algn="l"/>
                <a:tab pos="1087438" algn="l"/>
              </a:tabLst>
            </a:pPr>
            <a:r>
              <a:rPr lang="en-GB" dirty="0">
                <a:solidFill>
                  <a:srgbClr val="A07081"/>
                </a:solidFill>
              </a:rPr>
              <a:t>Cluster Analysis: </a:t>
            </a:r>
            <a:r>
              <a:rPr lang="en-US" dirty="0">
                <a:solidFill>
                  <a:schemeClr val="bg1">
                    <a:lumMod val="50000"/>
                  </a:schemeClr>
                </a:solidFill>
              </a:rPr>
              <a:t>Analyze the patterns and trends revealed by cluster analysis to gain strategic insights. Identify areas with high salon concentration and assess opportunities for differentiation or market penetration (</a:t>
            </a:r>
            <a:r>
              <a:rPr lang="en-US" dirty="0">
                <a:solidFill>
                  <a:schemeClr val="bg1">
                    <a:lumMod val="50000"/>
                  </a:schemeClr>
                </a:solidFill>
                <a:hlinkClick r:id="rId11" action="ppaction://hlinksldjump">
                  <a:extLst>
                    <a:ext uri="{A12FA001-AC4F-418D-AE19-62706E023703}">
                      <ahyp:hlinkClr xmlns:ahyp="http://schemas.microsoft.com/office/drawing/2018/hyperlinkcolor" val="tx"/>
                    </a:ext>
                  </a:extLst>
                </a:hlinkClick>
              </a:rPr>
              <a:t>Slide 16</a:t>
            </a:r>
            <a:r>
              <a:rPr lang="en-US" dirty="0">
                <a:solidFill>
                  <a:schemeClr val="bg1">
                    <a:lumMod val="50000"/>
                  </a:schemeClr>
                </a:solidFill>
              </a:rPr>
              <a:t>,</a:t>
            </a:r>
            <a:r>
              <a:rPr lang="en-US" dirty="0">
                <a:solidFill>
                  <a:schemeClr val="bg1">
                    <a:lumMod val="50000"/>
                  </a:schemeClr>
                </a:solidFill>
                <a:hlinkClick r:id="rId12" action="ppaction://hlinksldjump">
                  <a:extLst>
                    <a:ext uri="{A12FA001-AC4F-418D-AE19-62706E023703}">
                      <ahyp:hlinkClr xmlns:ahyp="http://schemas.microsoft.com/office/drawing/2018/hyperlinkcolor" val="tx"/>
                    </a:ext>
                  </a:extLst>
                </a:hlinkClick>
              </a:rPr>
              <a:t>33</a:t>
            </a:r>
            <a:r>
              <a:rPr lang="en-US" dirty="0">
                <a:solidFill>
                  <a:schemeClr val="bg1">
                    <a:lumMod val="50000"/>
                  </a:schemeClr>
                </a:solidFill>
              </a:rPr>
              <a:t>).</a:t>
            </a:r>
          </a:p>
          <a:p>
            <a:pPr marL="630238" indent="457200">
              <a:buClr>
                <a:srgbClr val="E18D9D"/>
              </a:buClr>
              <a:buSzPct val="125000"/>
              <a:tabLst>
                <a:tab pos="396875" algn="l"/>
                <a:tab pos="1087438" algn="l"/>
              </a:tabLst>
            </a:pPr>
            <a:endParaRPr lang="en-US" dirty="0">
              <a:solidFill>
                <a:schemeClr val="bg1">
                  <a:lumMod val="50000"/>
                </a:schemeClr>
              </a:solidFill>
            </a:endParaRPr>
          </a:p>
          <a:p>
            <a:pPr marL="396875">
              <a:buClr>
                <a:srgbClr val="E18D9D"/>
              </a:buClr>
              <a:buSzPct val="125000"/>
              <a:tabLst>
                <a:tab pos="396875" algn="l"/>
              </a:tabLst>
            </a:pPr>
            <a:endParaRPr lang="en-US" sz="1800" dirty="0">
              <a:solidFill>
                <a:schemeClr val="tx1">
                  <a:lumMod val="75000"/>
                  <a:lumOff val="25000"/>
                </a:schemeClr>
              </a:solidFill>
            </a:endParaRPr>
          </a:p>
          <a:p>
            <a:pPr marL="396875">
              <a:buClr>
                <a:srgbClr val="E18D9D"/>
              </a:buClr>
              <a:buSzPct val="125000"/>
              <a:tabLst>
                <a:tab pos="396875" algn="l"/>
              </a:tabLst>
            </a:pPr>
            <a:endParaRPr lang="en-US" sz="1800" dirty="0">
              <a:solidFill>
                <a:schemeClr val="tx1">
                  <a:lumMod val="75000"/>
                  <a:lumOff val="25000"/>
                </a:schemeClr>
              </a:solidFill>
            </a:endParaRPr>
          </a:p>
        </p:txBody>
      </p:sp>
    </p:spTree>
    <p:extLst>
      <p:ext uri="{BB962C8B-B14F-4D97-AF65-F5344CB8AC3E}">
        <p14:creationId xmlns:p14="http://schemas.microsoft.com/office/powerpoint/2010/main" val="1338330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1" y="127819"/>
            <a:ext cx="6327648"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Unlocking Market Insights with WebGIS: Spatial Analysis for Informed Decision-Making</a:t>
            </a:r>
          </a:p>
        </p:txBody>
      </p:sp>
      <p:sp>
        <p:nvSpPr>
          <p:cNvPr id="2" name="TextBox 1">
            <a:extLst>
              <a:ext uri="{FF2B5EF4-FFF2-40B4-BE49-F238E27FC236}">
                <a16:creationId xmlns:a16="http://schemas.microsoft.com/office/drawing/2014/main" id="{340306E1-08EC-0901-8D7F-567C3316F40C}"/>
              </a:ext>
            </a:extLst>
          </p:cNvPr>
          <p:cNvSpPr txBox="1"/>
          <p:nvPr/>
        </p:nvSpPr>
        <p:spPr>
          <a:xfrm>
            <a:off x="-121433" y="1020139"/>
            <a:ext cx="11612393" cy="6001643"/>
          </a:xfrm>
          <a:prstGeom prst="rect">
            <a:avLst/>
          </a:prstGeom>
          <a:noFill/>
        </p:spPr>
        <p:txBody>
          <a:bodyPr wrap="square">
            <a:spAutoFit/>
          </a:bodyPr>
          <a:lstStyle/>
          <a:p>
            <a:pPr marL="396875">
              <a:buClr>
                <a:srgbClr val="E18D9D"/>
              </a:buClr>
              <a:buSzPct val="125000"/>
              <a:tabLst>
                <a:tab pos="396875" algn="l"/>
              </a:tabLst>
            </a:pPr>
            <a:r>
              <a:rPr lang="en-US" b="1" dirty="0">
                <a:solidFill>
                  <a:srgbClr val="A07081"/>
                </a:solidFill>
              </a:rPr>
              <a:t>3. Market Segmentation:</a:t>
            </a:r>
          </a:p>
          <a:p>
            <a:pPr marL="396875">
              <a:buClr>
                <a:srgbClr val="E18D9D"/>
              </a:buClr>
              <a:buSzPct val="125000"/>
              <a:tabLst>
                <a:tab pos="396875" algn="l"/>
              </a:tabLst>
            </a:pPr>
            <a:endParaRPr lang="en-US" sz="1000" dirty="0">
              <a:solidFill>
                <a:schemeClr val="tx1">
                  <a:lumMod val="75000"/>
                  <a:lumOff val="25000"/>
                </a:schemeClr>
              </a:solidFill>
            </a:endParaRPr>
          </a:p>
          <a:p>
            <a:pPr marL="914400">
              <a:buClr>
                <a:srgbClr val="E18D9D"/>
              </a:buClr>
              <a:buSzPct val="125000"/>
              <a:tabLst>
                <a:tab pos="396875" algn="l"/>
                <a:tab pos="854075" algn="l"/>
              </a:tabLst>
            </a:pPr>
            <a:r>
              <a:rPr lang="en-US" dirty="0">
                <a:solidFill>
                  <a:srgbClr val="A07081"/>
                </a:solidFill>
              </a:rPr>
              <a:t>Demographic Mapping: </a:t>
            </a:r>
            <a:r>
              <a:rPr lang="en-US" sz="1800" dirty="0">
                <a:solidFill>
                  <a:schemeClr val="bg1">
                    <a:lumMod val="50000"/>
                  </a:schemeClr>
                </a:solidFill>
              </a:rPr>
              <a:t>WebGIS facilitates the mapping of demographic data, helping businesses understand the distribution of their target audience. This is essential for targeted marketing campaigns and product/service customization (</a:t>
            </a:r>
            <a:r>
              <a:rPr lang="en-US" dirty="0">
                <a:solidFill>
                  <a:schemeClr val="bg1">
                    <a:lumMod val="50000"/>
                  </a:schemeClr>
                </a:solidFill>
                <a:hlinkClick r:id="rId2" action="ppaction://hlinksldjump">
                  <a:extLst>
                    <a:ext uri="{A12FA001-AC4F-418D-AE19-62706E023703}">
                      <ahyp:hlinkClr xmlns:ahyp="http://schemas.microsoft.com/office/drawing/2018/hyperlinkcolor" val="tx"/>
                    </a:ext>
                  </a:extLst>
                </a:hlinkClick>
              </a:rPr>
              <a:t>Slide 18</a:t>
            </a:r>
            <a:r>
              <a:rPr lang="en-US" dirty="0">
                <a:solidFill>
                  <a:schemeClr val="bg1">
                    <a:lumMod val="50000"/>
                  </a:schemeClr>
                </a:solidFill>
              </a:rPr>
              <a:t>,</a:t>
            </a:r>
            <a:r>
              <a:rPr lang="en-US" dirty="0">
                <a:solidFill>
                  <a:schemeClr val="bg1">
                    <a:lumMod val="50000"/>
                  </a:schemeClr>
                </a:solidFill>
                <a:hlinkClick r:id="rId3" action="ppaction://hlinksldjump">
                  <a:extLst>
                    <a:ext uri="{A12FA001-AC4F-418D-AE19-62706E023703}">
                      <ahyp:hlinkClr xmlns:ahyp="http://schemas.microsoft.com/office/drawing/2018/hyperlinkcolor" val="tx"/>
                    </a:ext>
                  </a:extLst>
                </a:hlinkClick>
              </a:rPr>
              <a:t>19</a:t>
            </a:r>
            <a:r>
              <a:rPr lang="en-US" dirty="0">
                <a:solidFill>
                  <a:schemeClr val="bg1">
                    <a:lumMod val="50000"/>
                  </a:schemeClr>
                </a:solidFill>
              </a:rPr>
              <a:t>,</a:t>
            </a:r>
            <a:r>
              <a:rPr lang="en-US" dirty="0">
                <a:solidFill>
                  <a:schemeClr val="bg1">
                    <a:lumMod val="50000"/>
                  </a:schemeClr>
                </a:solidFill>
                <a:hlinkClick r:id="rId4" action="ppaction://hlinksldjump">
                  <a:extLst>
                    <a:ext uri="{A12FA001-AC4F-418D-AE19-62706E023703}">
                      <ahyp:hlinkClr xmlns:ahyp="http://schemas.microsoft.com/office/drawing/2018/hyperlinkcolor" val="tx"/>
                    </a:ext>
                  </a:extLst>
                </a:hlinkClick>
              </a:rPr>
              <a:t>25</a:t>
            </a:r>
            <a:r>
              <a:rPr lang="en-US" dirty="0">
                <a:solidFill>
                  <a:schemeClr val="bg1">
                    <a:lumMod val="50000"/>
                  </a:schemeClr>
                </a:solidFill>
              </a:rPr>
              <a:t>,</a:t>
            </a:r>
            <a:r>
              <a:rPr lang="en-US" dirty="0">
                <a:solidFill>
                  <a:schemeClr val="bg1">
                    <a:lumMod val="50000"/>
                  </a:schemeClr>
                </a:solidFill>
                <a:hlinkClick r:id="rId5" action="ppaction://hlinksldjump">
                  <a:extLst>
                    <a:ext uri="{A12FA001-AC4F-418D-AE19-62706E023703}">
                      <ahyp:hlinkClr xmlns:ahyp="http://schemas.microsoft.com/office/drawing/2018/hyperlinkcolor" val="tx"/>
                    </a:ext>
                  </a:extLst>
                </a:hlinkClick>
              </a:rPr>
              <a:t>26</a:t>
            </a:r>
            <a:r>
              <a:rPr lang="en-US" dirty="0">
                <a:solidFill>
                  <a:schemeClr val="bg1">
                    <a:lumMod val="50000"/>
                  </a:schemeClr>
                </a:solidFill>
              </a:rPr>
              <a:t>,</a:t>
            </a:r>
            <a:r>
              <a:rPr lang="en-US" dirty="0">
                <a:solidFill>
                  <a:schemeClr val="bg1">
                    <a:lumMod val="50000"/>
                  </a:schemeClr>
                </a:solidFill>
                <a:hlinkClick r:id="rId6" action="ppaction://hlinksldjump">
                  <a:extLst>
                    <a:ext uri="{A12FA001-AC4F-418D-AE19-62706E023703}">
                      <ahyp:hlinkClr xmlns:ahyp="http://schemas.microsoft.com/office/drawing/2018/hyperlinkcolor" val="tx"/>
                    </a:ext>
                  </a:extLst>
                </a:hlinkClick>
              </a:rPr>
              <a:t>34</a:t>
            </a:r>
            <a:r>
              <a:rPr lang="en-US" dirty="0">
                <a:solidFill>
                  <a:schemeClr val="bg1">
                    <a:lumMod val="50000"/>
                  </a:schemeClr>
                </a:solidFill>
              </a:rPr>
              <a:t>,</a:t>
            </a:r>
            <a:r>
              <a:rPr lang="en-US" dirty="0">
                <a:solidFill>
                  <a:schemeClr val="bg1">
                    <a:lumMod val="50000"/>
                  </a:schemeClr>
                </a:solidFill>
                <a:hlinkClick r:id="rId7" action="ppaction://hlinksldjump">
                  <a:extLst>
                    <a:ext uri="{A12FA001-AC4F-418D-AE19-62706E023703}">
                      <ahyp:hlinkClr xmlns:ahyp="http://schemas.microsoft.com/office/drawing/2018/hyperlinkcolor" val="tx"/>
                    </a:ext>
                  </a:extLst>
                </a:hlinkClick>
              </a:rPr>
              <a:t>35</a:t>
            </a:r>
            <a:r>
              <a:rPr lang="en-US" sz="1800" dirty="0">
                <a:solidFill>
                  <a:schemeClr val="bg1">
                    <a:lumMod val="50000"/>
                  </a:schemeClr>
                </a:solidFill>
              </a:rPr>
              <a:t>).</a:t>
            </a:r>
          </a:p>
          <a:p>
            <a:pPr marL="396875">
              <a:buClr>
                <a:srgbClr val="E18D9D"/>
              </a:buClr>
              <a:buSzPct val="125000"/>
              <a:tabLst>
                <a:tab pos="396875" algn="l"/>
              </a:tabLst>
            </a:pPr>
            <a:endParaRPr lang="en-US" sz="1000" dirty="0">
              <a:solidFill>
                <a:schemeClr val="tx1">
                  <a:lumMod val="75000"/>
                  <a:lumOff val="25000"/>
                </a:schemeClr>
              </a:solidFill>
            </a:endParaRPr>
          </a:p>
          <a:p>
            <a:pPr marL="914400">
              <a:buClr>
                <a:srgbClr val="E18D9D"/>
              </a:buClr>
              <a:buSzPct val="125000"/>
              <a:tabLst>
                <a:tab pos="914400" algn="l"/>
              </a:tabLst>
            </a:pPr>
            <a:r>
              <a:rPr lang="en-US" dirty="0">
                <a:solidFill>
                  <a:srgbClr val="A07081"/>
                </a:solidFill>
              </a:rPr>
              <a:t>Customer Profiling: </a:t>
            </a:r>
            <a:r>
              <a:rPr lang="en-US" sz="1800" dirty="0">
                <a:solidFill>
                  <a:schemeClr val="bg1">
                    <a:lumMod val="50000"/>
                  </a:schemeClr>
                </a:solidFill>
              </a:rPr>
              <a:t>Businesses can use WebGIS to create customer profiles based on location, enabling personalized marketing strategies that resonate with specific geographic segments.</a:t>
            </a:r>
          </a:p>
          <a:p>
            <a:pPr marL="396875">
              <a:buClr>
                <a:srgbClr val="E18D9D"/>
              </a:buClr>
              <a:buSzPct val="125000"/>
              <a:tabLst>
                <a:tab pos="396875" algn="l"/>
              </a:tabLst>
            </a:pPr>
            <a:endParaRPr lang="en-US" sz="1000" dirty="0">
              <a:solidFill>
                <a:schemeClr val="tx1">
                  <a:lumMod val="75000"/>
                  <a:lumOff val="25000"/>
                </a:schemeClr>
              </a:solidFill>
            </a:endParaRPr>
          </a:p>
          <a:p>
            <a:pPr marL="396875">
              <a:buClr>
                <a:srgbClr val="E18D9D"/>
              </a:buClr>
              <a:buSzPct val="125000"/>
              <a:tabLst>
                <a:tab pos="396875" algn="l"/>
              </a:tabLst>
            </a:pPr>
            <a:endParaRPr lang="en-US" sz="1000" dirty="0">
              <a:solidFill>
                <a:schemeClr val="tx1">
                  <a:lumMod val="75000"/>
                  <a:lumOff val="25000"/>
                </a:schemeClr>
              </a:solidFill>
            </a:endParaRPr>
          </a:p>
          <a:p>
            <a:pPr marL="396875">
              <a:buClr>
                <a:srgbClr val="E18D9D"/>
              </a:buClr>
              <a:buSzPct val="125000"/>
              <a:tabLst>
                <a:tab pos="396875" algn="l"/>
              </a:tabLst>
            </a:pPr>
            <a:r>
              <a:rPr lang="en-US" b="1" dirty="0">
                <a:solidFill>
                  <a:srgbClr val="A07081"/>
                </a:solidFill>
              </a:rPr>
              <a:t>4. </a:t>
            </a:r>
            <a:r>
              <a:rPr lang="en-GB" b="1" dirty="0">
                <a:solidFill>
                  <a:srgbClr val="A07081"/>
                </a:solidFill>
              </a:rPr>
              <a:t>Accessibility Analysis:</a:t>
            </a:r>
          </a:p>
          <a:p>
            <a:pPr marL="396875">
              <a:buClr>
                <a:srgbClr val="E18D9D"/>
              </a:buClr>
              <a:buSzPct val="125000"/>
              <a:tabLst>
                <a:tab pos="396875" algn="l"/>
              </a:tabLst>
            </a:pPr>
            <a:endParaRPr lang="en-GB" sz="1000" b="1" dirty="0">
              <a:solidFill>
                <a:srgbClr val="A07081"/>
              </a:solidFill>
            </a:endParaRPr>
          </a:p>
          <a:p>
            <a:pPr marL="914400">
              <a:buClr>
                <a:srgbClr val="E18D9D"/>
              </a:buClr>
              <a:buSzPct val="125000"/>
              <a:tabLst>
                <a:tab pos="396875" algn="l"/>
              </a:tabLst>
            </a:pPr>
            <a:r>
              <a:rPr lang="en-US" dirty="0">
                <a:solidFill>
                  <a:srgbClr val="A07081"/>
                </a:solidFill>
              </a:rPr>
              <a:t>Public Transport Mapping: </a:t>
            </a:r>
            <a:r>
              <a:rPr lang="en-US" dirty="0">
                <a:solidFill>
                  <a:schemeClr val="bg1">
                    <a:lumMod val="50000"/>
                  </a:schemeClr>
                </a:solidFill>
              </a:rPr>
              <a:t>Leverage WebGIS to map and analyze the proximity of beauty salons to metro stations. Visualize the accessibility of each salon in relation to public transportation hubs. Extend the analysis to include other transportation modes, such as bus stops or major roadways, to provide a comprehensive view of multi-modal connectivity </a:t>
            </a:r>
            <a:r>
              <a:rPr lang="en-US" b="0" i="0" dirty="0">
                <a:solidFill>
                  <a:schemeClr val="bg1">
                    <a:lumMod val="50000"/>
                  </a:schemeClr>
                </a:solidFill>
                <a:effectLst/>
              </a:rPr>
              <a:t>(</a:t>
            </a:r>
            <a:r>
              <a:rPr lang="en-US" dirty="0">
                <a:solidFill>
                  <a:schemeClr val="bg1">
                    <a:lumMod val="50000"/>
                  </a:schemeClr>
                </a:solidFill>
                <a:hlinkClick r:id="rId8" action="ppaction://hlinksldjump">
                  <a:extLst>
                    <a:ext uri="{A12FA001-AC4F-418D-AE19-62706E023703}">
                      <ahyp:hlinkClr xmlns:ahyp="http://schemas.microsoft.com/office/drawing/2018/hyperlinkcolor" val="tx"/>
                    </a:ext>
                  </a:extLst>
                </a:hlinkClick>
              </a:rPr>
              <a:t>Slide 20</a:t>
            </a:r>
            <a:r>
              <a:rPr lang="en-US" b="0" i="0" dirty="0">
                <a:solidFill>
                  <a:schemeClr val="bg1">
                    <a:lumMod val="50000"/>
                  </a:schemeClr>
                </a:solidFill>
                <a:effectLst/>
              </a:rPr>
              <a:t>,</a:t>
            </a:r>
            <a:r>
              <a:rPr lang="en-US" dirty="0">
                <a:solidFill>
                  <a:schemeClr val="bg1">
                    <a:lumMod val="50000"/>
                  </a:schemeClr>
                </a:solidFill>
                <a:hlinkClick r:id="rId9" action="ppaction://hlinksldjump">
                  <a:extLst>
                    <a:ext uri="{A12FA001-AC4F-418D-AE19-62706E023703}">
                      <ahyp:hlinkClr xmlns:ahyp="http://schemas.microsoft.com/office/drawing/2018/hyperlinkcolor" val="tx"/>
                    </a:ext>
                  </a:extLst>
                </a:hlinkClick>
              </a:rPr>
              <a:t>28</a:t>
            </a:r>
            <a:r>
              <a:rPr lang="en-US" b="0" i="0" dirty="0">
                <a:solidFill>
                  <a:schemeClr val="bg1">
                    <a:lumMod val="50000"/>
                  </a:schemeClr>
                </a:solidFill>
                <a:effectLst/>
              </a:rPr>
              <a:t>,</a:t>
            </a:r>
            <a:r>
              <a:rPr lang="en-US" dirty="0">
                <a:solidFill>
                  <a:schemeClr val="bg1">
                    <a:lumMod val="50000"/>
                  </a:schemeClr>
                </a:solidFill>
                <a:hlinkClick r:id="rId10" action="ppaction://hlinksldjump">
                  <a:extLst>
                    <a:ext uri="{A12FA001-AC4F-418D-AE19-62706E023703}">
                      <ahyp:hlinkClr xmlns:ahyp="http://schemas.microsoft.com/office/drawing/2018/hyperlinkcolor" val="tx"/>
                    </a:ext>
                  </a:extLst>
                </a:hlinkClick>
              </a:rPr>
              <a:t>36</a:t>
            </a:r>
            <a:r>
              <a:rPr lang="en-US" b="0" i="0" dirty="0">
                <a:solidFill>
                  <a:schemeClr val="bg1">
                    <a:lumMod val="50000"/>
                  </a:schemeClr>
                </a:solidFill>
                <a:effectLst/>
              </a:rPr>
              <a:t>)</a:t>
            </a:r>
            <a:r>
              <a:rPr lang="en-US" dirty="0">
                <a:solidFill>
                  <a:schemeClr val="bg1">
                    <a:lumMod val="50000"/>
                  </a:schemeClr>
                </a:solidFill>
              </a:rPr>
              <a:t>.</a:t>
            </a:r>
          </a:p>
          <a:p>
            <a:pPr marL="914400">
              <a:buClr>
                <a:srgbClr val="E18D9D"/>
              </a:buClr>
              <a:buSzPct val="125000"/>
              <a:tabLst>
                <a:tab pos="396875" algn="l"/>
              </a:tabLst>
            </a:pPr>
            <a:endParaRPr lang="en-GB" sz="1000" dirty="0">
              <a:solidFill>
                <a:srgbClr val="A07081"/>
              </a:solidFill>
            </a:endParaRPr>
          </a:p>
          <a:p>
            <a:pPr marL="914400">
              <a:buClr>
                <a:srgbClr val="E18D9D"/>
              </a:buClr>
              <a:buSzPct val="125000"/>
              <a:tabLst>
                <a:tab pos="396875" algn="l"/>
              </a:tabLst>
            </a:pPr>
            <a:r>
              <a:rPr lang="en-GB" dirty="0">
                <a:solidFill>
                  <a:srgbClr val="A07081"/>
                </a:solidFill>
              </a:rPr>
              <a:t>Supplier Mapping: </a:t>
            </a:r>
            <a:r>
              <a:rPr lang="en-US" b="0" i="0" dirty="0">
                <a:solidFill>
                  <a:schemeClr val="bg1">
                    <a:lumMod val="50000"/>
                  </a:schemeClr>
                </a:solidFill>
                <a:effectLst/>
              </a:rPr>
              <a:t>Utilize WebGIS to map the locations of potential suppliers for beauty salon products. Visualize the proximity of suppliers to your salon locations, allowing for efficient procurement strategies. Identify and assess alternative suppliers in different geographic clusters, reducing dependence on a single source and ensuring a more resilient supply chain (</a:t>
            </a:r>
            <a:r>
              <a:rPr lang="en-US" dirty="0">
                <a:solidFill>
                  <a:schemeClr val="bg1">
                    <a:lumMod val="50000"/>
                  </a:schemeClr>
                </a:solidFill>
                <a:hlinkClick r:id="rId11" action="ppaction://hlinksldjump">
                  <a:extLst>
                    <a:ext uri="{A12FA001-AC4F-418D-AE19-62706E023703}">
                      <ahyp:hlinkClr xmlns:ahyp="http://schemas.microsoft.com/office/drawing/2018/hyperlinkcolor" val="tx"/>
                    </a:ext>
                  </a:extLst>
                </a:hlinkClick>
              </a:rPr>
              <a:t>Slide 21</a:t>
            </a:r>
            <a:r>
              <a:rPr lang="en-US" b="0" i="0" dirty="0">
                <a:solidFill>
                  <a:schemeClr val="bg1">
                    <a:lumMod val="50000"/>
                  </a:schemeClr>
                </a:solidFill>
                <a:effectLst/>
              </a:rPr>
              <a:t>,</a:t>
            </a:r>
            <a:r>
              <a:rPr lang="en-US" dirty="0">
                <a:solidFill>
                  <a:schemeClr val="bg1">
                    <a:lumMod val="50000"/>
                  </a:schemeClr>
                </a:solidFill>
                <a:hlinkClick r:id="rId12" action="ppaction://hlinksldjump">
                  <a:extLst>
                    <a:ext uri="{A12FA001-AC4F-418D-AE19-62706E023703}">
                      <ahyp:hlinkClr xmlns:ahyp="http://schemas.microsoft.com/office/drawing/2018/hyperlinkcolor" val="tx"/>
                    </a:ext>
                  </a:extLst>
                </a:hlinkClick>
              </a:rPr>
              <a:t>29</a:t>
            </a:r>
            <a:r>
              <a:rPr lang="en-US" b="0" i="0" dirty="0">
                <a:solidFill>
                  <a:schemeClr val="bg1">
                    <a:lumMod val="50000"/>
                  </a:schemeClr>
                </a:solidFill>
                <a:effectLst/>
              </a:rPr>
              <a:t>,</a:t>
            </a:r>
            <a:r>
              <a:rPr lang="en-US" dirty="0">
                <a:solidFill>
                  <a:schemeClr val="bg1">
                    <a:lumMod val="50000"/>
                  </a:schemeClr>
                </a:solidFill>
                <a:hlinkClick r:id="rId13" action="ppaction://hlinksldjump">
                  <a:extLst>
                    <a:ext uri="{A12FA001-AC4F-418D-AE19-62706E023703}">
                      <ahyp:hlinkClr xmlns:ahyp="http://schemas.microsoft.com/office/drawing/2018/hyperlinkcolor" val="tx"/>
                    </a:ext>
                  </a:extLst>
                </a:hlinkClick>
              </a:rPr>
              <a:t>37</a:t>
            </a:r>
            <a:r>
              <a:rPr lang="en-US" b="0" i="0" dirty="0">
                <a:solidFill>
                  <a:schemeClr val="bg1">
                    <a:lumMod val="50000"/>
                  </a:schemeClr>
                </a:solidFill>
                <a:effectLst/>
              </a:rPr>
              <a:t>).</a:t>
            </a:r>
          </a:p>
          <a:p>
            <a:pPr marL="396875">
              <a:buClr>
                <a:srgbClr val="E18D9D"/>
              </a:buClr>
              <a:buSzPct val="125000"/>
              <a:tabLst>
                <a:tab pos="396875" algn="l"/>
              </a:tabLst>
            </a:pPr>
            <a:endParaRPr lang="en-US" sz="1000" dirty="0">
              <a:solidFill>
                <a:schemeClr val="bg1">
                  <a:lumMod val="50000"/>
                </a:schemeClr>
              </a:solidFill>
            </a:endParaRPr>
          </a:p>
          <a:p>
            <a:pPr marL="396875">
              <a:buClr>
                <a:srgbClr val="E18D9D"/>
              </a:buClr>
              <a:buSzPct val="125000"/>
              <a:tabLst>
                <a:tab pos="396875" algn="l"/>
              </a:tabLst>
            </a:pPr>
            <a:endParaRPr lang="en-US" dirty="0">
              <a:solidFill>
                <a:srgbClr val="374151"/>
              </a:solidFill>
              <a:latin typeface="Söhne"/>
            </a:endParaRPr>
          </a:p>
          <a:p>
            <a:pPr marL="396875">
              <a:buClr>
                <a:srgbClr val="E18D9D"/>
              </a:buClr>
              <a:buSzPct val="125000"/>
              <a:tabLst>
                <a:tab pos="396875" algn="l"/>
              </a:tabLst>
            </a:pPr>
            <a:r>
              <a:rPr lang="en-US" dirty="0">
                <a:solidFill>
                  <a:srgbClr val="374151"/>
                </a:solidFill>
                <a:latin typeface="Söhne"/>
              </a:rPr>
              <a:t>	</a:t>
            </a:r>
            <a:endParaRPr lang="en-US" dirty="0">
              <a:solidFill>
                <a:srgbClr val="A07081"/>
              </a:solidFill>
            </a:endParaRPr>
          </a:p>
        </p:txBody>
      </p:sp>
      <p:grpSp>
        <p:nvGrpSpPr>
          <p:cNvPr id="3" name="Group 2">
            <a:extLst>
              <a:ext uri="{FF2B5EF4-FFF2-40B4-BE49-F238E27FC236}">
                <a16:creationId xmlns:a16="http://schemas.microsoft.com/office/drawing/2014/main" id="{55B7C3EC-A149-6B23-6E6A-7B07D32AB31E}"/>
              </a:ext>
            </a:extLst>
          </p:cNvPr>
          <p:cNvGrpSpPr/>
          <p:nvPr/>
        </p:nvGrpSpPr>
        <p:grpSpPr>
          <a:xfrm>
            <a:off x="9933260" y="11656"/>
            <a:ext cx="2303606" cy="921610"/>
            <a:chOff x="2095471" y="3805227"/>
            <a:chExt cx="9208707" cy="3438525"/>
          </a:xfrm>
        </p:grpSpPr>
        <p:pic>
          <p:nvPicPr>
            <p:cNvPr id="5" name="Picture 2" descr="50+ Salon Window Display Stock Illustrations, Royalty-Free Vector Graphics  &amp; Clip Art - iStock">
              <a:extLst>
                <a:ext uri="{FF2B5EF4-FFF2-40B4-BE49-F238E27FC236}">
                  <a16:creationId xmlns:a16="http://schemas.microsoft.com/office/drawing/2014/main" id="{0EBDB214-0CC9-5A35-5A40-7F9949F520C6}"/>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people sitting on a blue letter&#10;&#10;Description automatically generated">
              <a:extLst>
                <a:ext uri="{FF2B5EF4-FFF2-40B4-BE49-F238E27FC236}">
                  <a16:creationId xmlns:a16="http://schemas.microsoft.com/office/drawing/2014/main" id="{B07712AC-8E04-1DA6-EB89-F7D9F91C1A3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spTree>
    <p:extLst>
      <p:ext uri="{BB962C8B-B14F-4D97-AF65-F5344CB8AC3E}">
        <p14:creationId xmlns:p14="http://schemas.microsoft.com/office/powerpoint/2010/main" val="4137744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B89AC2B-52AC-1A94-1E65-FAD9226DE0DA}"/>
              </a:ext>
            </a:extLst>
          </p:cNvPr>
          <p:cNvSpPr/>
          <p:nvPr/>
        </p:nvSpPr>
        <p:spPr>
          <a:xfrm>
            <a:off x="1" y="127819"/>
            <a:ext cx="6327648" cy="699280"/>
          </a:xfrm>
          <a:prstGeom prst="homePlate">
            <a:avLst/>
          </a:prstGeom>
          <a:solidFill>
            <a:srgbClr val="A0708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Competitive Landscape Analysis</a:t>
            </a:r>
          </a:p>
        </p:txBody>
      </p:sp>
      <p:sp>
        <p:nvSpPr>
          <p:cNvPr id="2" name="TextBox 1">
            <a:extLst>
              <a:ext uri="{FF2B5EF4-FFF2-40B4-BE49-F238E27FC236}">
                <a16:creationId xmlns:a16="http://schemas.microsoft.com/office/drawing/2014/main" id="{340306E1-08EC-0901-8D7F-567C3316F40C}"/>
              </a:ext>
            </a:extLst>
          </p:cNvPr>
          <p:cNvSpPr txBox="1"/>
          <p:nvPr/>
        </p:nvSpPr>
        <p:spPr>
          <a:xfrm>
            <a:off x="122123" y="1052683"/>
            <a:ext cx="8211558" cy="369332"/>
          </a:xfrm>
          <a:prstGeom prst="rect">
            <a:avLst/>
          </a:prstGeom>
          <a:noFill/>
        </p:spPr>
        <p:txBody>
          <a:bodyPr wrap="square">
            <a:spAutoFit/>
          </a:bodyPr>
          <a:lstStyle/>
          <a:p>
            <a:pPr marL="396875">
              <a:buClr>
                <a:srgbClr val="E18D9D"/>
              </a:buClr>
              <a:buSzPct val="125000"/>
              <a:tabLst>
                <a:tab pos="396875" algn="l"/>
              </a:tabLst>
            </a:pPr>
            <a:r>
              <a:rPr lang="en-GB" sz="1800" dirty="0">
                <a:solidFill>
                  <a:schemeClr val="tx1">
                    <a:lumMod val="75000"/>
                    <a:lumOff val="25000"/>
                  </a:schemeClr>
                </a:solidFill>
              </a:rPr>
              <a:t>Mapping </a:t>
            </a:r>
            <a:r>
              <a:rPr lang="en-GB" dirty="0">
                <a:solidFill>
                  <a:schemeClr val="tx1">
                    <a:lumMod val="75000"/>
                    <a:lumOff val="25000"/>
                  </a:schemeClr>
                </a:solidFill>
              </a:rPr>
              <a:t>competitors </a:t>
            </a:r>
            <a:r>
              <a:rPr lang="en-GB" sz="1800" dirty="0">
                <a:solidFill>
                  <a:schemeClr val="tx1">
                    <a:lumMod val="75000"/>
                    <a:lumOff val="25000"/>
                  </a:schemeClr>
                </a:solidFill>
              </a:rPr>
              <a:t>in the area serves the following purpose in market analysis:</a:t>
            </a:r>
          </a:p>
        </p:txBody>
      </p:sp>
      <p:grpSp>
        <p:nvGrpSpPr>
          <p:cNvPr id="14" name="Group 13">
            <a:extLst>
              <a:ext uri="{FF2B5EF4-FFF2-40B4-BE49-F238E27FC236}">
                <a16:creationId xmlns:a16="http://schemas.microsoft.com/office/drawing/2014/main" id="{3506A8F9-4CA1-1547-B26A-B898C58E8627}"/>
              </a:ext>
            </a:extLst>
          </p:cNvPr>
          <p:cNvGrpSpPr/>
          <p:nvPr/>
        </p:nvGrpSpPr>
        <p:grpSpPr>
          <a:xfrm>
            <a:off x="122123" y="1590444"/>
            <a:ext cx="11908355" cy="4285012"/>
            <a:chOff x="-220639" y="1578059"/>
            <a:chExt cx="11558724" cy="4285012"/>
          </a:xfrm>
        </p:grpSpPr>
        <p:sp>
          <p:nvSpPr>
            <p:cNvPr id="6" name="TextBox 5">
              <a:extLst>
                <a:ext uri="{FF2B5EF4-FFF2-40B4-BE49-F238E27FC236}">
                  <a16:creationId xmlns:a16="http://schemas.microsoft.com/office/drawing/2014/main" id="{4DCE2831-44D8-67B6-D24E-D77CF5C08CB3}"/>
                </a:ext>
              </a:extLst>
            </p:cNvPr>
            <p:cNvSpPr txBox="1"/>
            <p:nvPr/>
          </p:nvSpPr>
          <p:spPr>
            <a:xfrm>
              <a:off x="-182393" y="1584414"/>
              <a:ext cx="3814182" cy="2154436"/>
            </a:xfrm>
            <a:prstGeom prst="rect">
              <a:avLst/>
            </a:prstGeom>
            <a:noFill/>
          </p:spPr>
          <p:txBody>
            <a:bodyPr wrap="square" rtlCol="0">
              <a:spAutoFit/>
            </a:bodyPr>
            <a:lstStyle/>
            <a:p>
              <a:pPr marL="396875">
                <a:buClr>
                  <a:srgbClr val="E18D9D"/>
                </a:buClr>
                <a:buSzPct val="125000"/>
                <a:tabLst>
                  <a:tab pos="396875" algn="l"/>
                </a:tabLst>
              </a:pPr>
              <a:r>
                <a:rPr lang="en-US" b="1" dirty="0">
                  <a:solidFill>
                    <a:srgbClr val="A07081"/>
                  </a:solidFill>
                </a:rPr>
                <a:t>Competitive Landscape Understanding:</a:t>
              </a:r>
              <a:endParaRPr lang="en-US" sz="1800" dirty="0">
                <a:solidFill>
                  <a:schemeClr val="tx1">
                    <a:lumMod val="75000"/>
                    <a:lumOff val="25000"/>
                  </a:schemeClr>
                </a:solidFill>
              </a:endParaRPr>
            </a:p>
            <a:p>
              <a:pPr marL="396875">
                <a:buClr>
                  <a:srgbClr val="E18D9D"/>
                </a:buClr>
                <a:buSzPct val="125000"/>
                <a:tabLst>
                  <a:tab pos="396875" algn="l"/>
                </a:tabLst>
              </a:pPr>
              <a:r>
                <a:rPr lang="en-US" sz="1600" dirty="0">
                  <a:solidFill>
                    <a:schemeClr val="bg1">
                      <a:lumMod val="50000"/>
                    </a:schemeClr>
                  </a:solidFill>
                </a:rPr>
                <a:t>Mapping competitors provides a visual representation of the distribution and density of competitors in a specific geographic area. This helps businesses understand the competitive landscape</a:t>
              </a:r>
              <a:r>
                <a:rPr lang="en-US" sz="1600" baseline="30000" dirty="0">
                  <a:solidFill>
                    <a:schemeClr val="bg1">
                      <a:lumMod val="50000"/>
                    </a:schemeClr>
                  </a:solidFill>
                </a:rPr>
                <a:t>2</a:t>
              </a:r>
              <a:r>
                <a:rPr lang="en-US" sz="1600" dirty="0">
                  <a:solidFill>
                    <a:schemeClr val="bg1">
                      <a:lumMod val="50000"/>
                    </a:schemeClr>
                  </a:solidFill>
                </a:rPr>
                <a:t>.</a:t>
              </a:r>
            </a:p>
            <a:p>
              <a:endParaRPr lang="en-GB" dirty="0"/>
            </a:p>
          </p:txBody>
        </p:sp>
        <p:sp>
          <p:nvSpPr>
            <p:cNvPr id="7" name="TextBox 6">
              <a:extLst>
                <a:ext uri="{FF2B5EF4-FFF2-40B4-BE49-F238E27FC236}">
                  <a16:creationId xmlns:a16="http://schemas.microsoft.com/office/drawing/2014/main" id="{DEAEE7C3-C610-F131-2551-1B7FBDD146E2}"/>
                </a:ext>
              </a:extLst>
            </p:cNvPr>
            <p:cNvSpPr txBox="1"/>
            <p:nvPr/>
          </p:nvSpPr>
          <p:spPr>
            <a:xfrm>
              <a:off x="3670030" y="1578059"/>
              <a:ext cx="4013558" cy="1846659"/>
            </a:xfrm>
            <a:prstGeom prst="rect">
              <a:avLst/>
            </a:prstGeom>
            <a:noFill/>
          </p:spPr>
          <p:txBody>
            <a:bodyPr wrap="square" rtlCol="0">
              <a:spAutoFit/>
            </a:bodyPr>
            <a:lstStyle/>
            <a:p>
              <a:pPr marL="396875">
                <a:buClr>
                  <a:srgbClr val="E18D9D"/>
                </a:buClr>
                <a:buSzPct val="125000"/>
                <a:tabLst>
                  <a:tab pos="396875" algn="l"/>
                </a:tabLst>
              </a:pPr>
              <a:r>
                <a:rPr lang="en-US" b="1" dirty="0">
                  <a:solidFill>
                    <a:srgbClr val="A07081"/>
                  </a:solidFill>
                </a:rPr>
                <a:t>Strategic Location Planning:</a:t>
              </a:r>
            </a:p>
            <a:p>
              <a:pPr marL="396875">
                <a:buClr>
                  <a:srgbClr val="E18D9D"/>
                </a:buClr>
                <a:buSzPct val="125000"/>
                <a:tabLst>
                  <a:tab pos="396875" algn="l"/>
                </a:tabLst>
              </a:pPr>
              <a:r>
                <a:rPr lang="en-US" sz="1600" dirty="0">
                  <a:solidFill>
                    <a:schemeClr val="bg1">
                      <a:lumMod val="50000"/>
                    </a:schemeClr>
                  </a:solidFill>
                </a:rPr>
                <a:t>Mapping competitors assists businesses in strategically planning the location of their own establishments. It helps in identifying optimal locations that may have lower competition or gaps in the market (Nyawira, 2023)</a:t>
              </a:r>
              <a:r>
                <a:rPr lang="en-US" sz="1600" baseline="30000" dirty="0">
                  <a:solidFill>
                    <a:schemeClr val="bg1">
                      <a:lumMod val="50000"/>
                    </a:schemeClr>
                  </a:solidFill>
                </a:rPr>
                <a:t>3</a:t>
              </a:r>
              <a:r>
                <a:rPr lang="en-US" sz="1600" dirty="0">
                  <a:solidFill>
                    <a:schemeClr val="bg1">
                      <a:lumMod val="50000"/>
                    </a:schemeClr>
                  </a:solidFill>
                </a:rPr>
                <a:t>.</a:t>
              </a:r>
              <a:endParaRPr lang="en-GB" sz="1600" dirty="0">
                <a:solidFill>
                  <a:schemeClr val="bg1">
                    <a:lumMod val="50000"/>
                  </a:schemeClr>
                </a:solidFill>
              </a:endParaRPr>
            </a:p>
          </p:txBody>
        </p:sp>
        <p:sp>
          <p:nvSpPr>
            <p:cNvPr id="10" name="TextBox 9">
              <a:extLst>
                <a:ext uri="{FF2B5EF4-FFF2-40B4-BE49-F238E27FC236}">
                  <a16:creationId xmlns:a16="http://schemas.microsoft.com/office/drawing/2014/main" id="{847EEC4A-D804-9E3A-879F-BDD17E9A30BF}"/>
                </a:ext>
              </a:extLst>
            </p:cNvPr>
            <p:cNvSpPr txBox="1"/>
            <p:nvPr/>
          </p:nvSpPr>
          <p:spPr>
            <a:xfrm>
              <a:off x="7721830" y="1578059"/>
              <a:ext cx="3616255" cy="1846659"/>
            </a:xfrm>
            <a:prstGeom prst="rect">
              <a:avLst/>
            </a:prstGeom>
            <a:noFill/>
          </p:spPr>
          <p:txBody>
            <a:bodyPr wrap="square" rtlCol="0">
              <a:spAutoFit/>
            </a:bodyPr>
            <a:lstStyle/>
            <a:p>
              <a:pPr marL="396875">
                <a:buClr>
                  <a:srgbClr val="E18D9D"/>
                </a:buClr>
                <a:buSzPct val="125000"/>
                <a:tabLst>
                  <a:tab pos="396875" algn="l"/>
                </a:tabLst>
              </a:pPr>
              <a:r>
                <a:rPr lang="en-US" b="1" dirty="0">
                  <a:solidFill>
                    <a:srgbClr val="A07081"/>
                  </a:solidFill>
                </a:rPr>
                <a:t>Market Trends Analysis:</a:t>
              </a:r>
            </a:p>
            <a:p>
              <a:pPr marL="396875">
                <a:buClr>
                  <a:srgbClr val="E18D9D"/>
                </a:buClr>
                <a:buSzPct val="125000"/>
                <a:tabLst>
                  <a:tab pos="396875" algn="l"/>
                </a:tabLst>
              </a:pPr>
              <a:r>
                <a:rPr lang="en-US" sz="1600" dirty="0">
                  <a:solidFill>
                    <a:schemeClr val="bg1">
                      <a:lumMod val="50000"/>
                    </a:schemeClr>
                  </a:solidFill>
                </a:rPr>
                <a:t>Over time, changes in the distribution of competitors can indicate shifts in market trends. Mapping competitors enables businesses to stay agile and adapt to evolving market conditions (Nyawira, 2023)</a:t>
              </a:r>
              <a:r>
                <a:rPr lang="en-US" sz="1600" baseline="30000" dirty="0">
                  <a:solidFill>
                    <a:schemeClr val="bg1">
                      <a:lumMod val="50000"/>
                    </a:schemeClr>
                  </a:solidFill>
                </a:rPr>
                <a:t>3</a:t>
              </a:r>
              <a:r>
                <a:rPr lang="en-US" sz="1600" dirty="0">
                  <a:solidFill>
                    <a:schemeClr val="bg1">
                      <a:lumMod val="50000"/>
                    </a:schemeClr>
                  </a:solidFill>
                </a:rPr>
                <a:t>.</a:t>
              </a:r>
              <a:endParaRPr lang="en-GB" sz="1600" dirty="0">
                <a:solidFill>
                  <a:schemeClr val="bg1">
                    <a:lumMod val="50000"/>
                  </a:schemeClr>
                </a:solidFill>
              </a:endParaRPr>
            </a:p>
          </p:txBody>
        </p:sp>
        <p:sp>
          <p:nvSpPr>
            <p:cNvPr id="11" name="TextBox 10">
              <a:extLst>
                <a:ext uri="{FF2B5EF4-FFF2-40B4-BE49-F238E27FC236}">
                  <a16:creationId xmlns:a16="http://schemas.microsoft.com/office/drawing/2014/main" id="{487AE085-C52A-476C-1FFD-8547A2A713A4}"/>
                </a:ext>
              </a:extLst>
            </p:cNvPr>
            <p:cNvSpPr txBox="1"/>
            <p:nvPr/>
          </p:nvSpPr>
          <p:spPr>
            <a:xfrm>
              <a:off x="-220639" y="3739413"/>
              <a:ext cx="3668356" cy="1846659"/>
            </a:xfrm>
            <a:prstGeom prst="rect">
              <a:avLst/>
            </a:prstGeom>
            <a:noFill/>
          </p:spPr>
          <p:txBody>
            <a:bodyPr wrap="square" rtlCol="0">
              <a:spAutoFit/>
            </a:bodyPr>
            <a:lstStyle/>
            <a:p>
              <a:pPr marL="396875">
                <a:buClr>
                  <a:srgbClr val="E18D9D"/>
                </a:buClr>
                <a:buSzPct val="125000"/>
                <a:tabLst>
                  <a:tab pos="396875" algn="l"/>
                </a:tabLst>
              </a:pPr>
              <a:r>
                <a:rPr lang="en-US" b="1" dirty="0">
                  <a:solidFill>
                    <a:srgbClr val="A07081"/>
                  </a:solidFill>
                </a:rPr>
                <a:t>Identifying Market Saturation:</a:t>
              </a:r>
            </a:p>
            <a:p>
              <a:pPr marL="396875">
                <a:buClr>
                  <a:srgbClr val="E18D9D"/>
                </a:buClr>
                <a:buSzPct val="125000"/>
                <a:tabLst>
                  <a:tab pos="396875" algn="l"/>
                </a:tabLst>
              </a:pPr>
              <a:r>
                <a:rPr lang="en-US" sz="1600" dirty="0">
                  <a:solidFill>
                    <a:schemeClr val="bg1">
                      <a:lumMod val="50000"/>
                    </a:schemeClr>
                  </a:solidFill>
                </a:rPr>
                <a:t>By visualizing the locations of competitors, businesses can identify areas that may be saturated with similar offerings. This insight is valuable for determining the level of competition in different regions.</a:t>
              </a:r>
              <a:endParaRPr lang="en-GB" sz="1600" dirty="0">
                <a:solidFill>
                  <a:schemeClr val="bg1">
                    <a:lumMod val="50000"/>
                  </a:schemeClr>
                </a:solidFill>
              </a:endParaRPr>
            </a:p>
          </p:txBody>
        </p:sp>
        <p:sp>
          <p:nvSpPr>
            <p:cNvPr id="12" name="TextBox 11">
              <a:extLst>
                <a:ext uri="{FF2B5EF4-FFF2-40B4-BE49-F238E27FC236}">
                  <a16:creationId xmlns:a16="http://schemas.microsoft.com/office/drawing/2014/main" id="{FF9B994A-3BA7-00F2-2230-1EC07218843D}"/>
                </a:ext>
              </a:extLst>
            </p:cNvPr>
            <p:cNvSpPr txBox="1"/>
            <p:nvPr/>
          </p:nvSpPr>
          <p:spPr>
            <a:xfrm>
              <a:off x="7683589" y="3739413"/>
              <a:ext cx="3616254" cy="2092881"/>
            </a:xfrm>
            <a:prstGeom prst="rect">
              <a:avLst/>
            </a:prstGeom>
            <a:noFill/>
          </p:spPr>
          <p:txBody>
            <a:bodyPr wrap="square" rtlCol="0">
              <a:spAutoFit/>
            </a:bodyPr>
            <a:lstStyle/>
            <a:p>
              <a:pPr marL="396875">
                <a:buClr>
                  <a:srgbClr val="E18D9D"/>
                </a:buClr>
                <a:buSzPct val="125000"/>
                <a:tabLst>
                  <a:tab pos="396875" algn="l"/>
                </a:tabLst>
              </a:pPr>
              <a:r>
                <a:rPr lang="en-US" b="1" dirty="0">
                  <a:solidFill>
                    <a:srgbClr val="A07081"/>
                  </a:solidFill>
                </a:rPr>
                <a:t>Risk Assessment:</a:t>
              </a:r>
            </a:p>
            <a:p>
              <a:pPr marL="396875">
                <a:buClr>
                  <a:srgbClr val="E18D9D"/>
                </a:buClr>
                <a:buSzPct val="125000"/>
                <a:tabLst>
                  <a:tab pos="396875" algn="l"/>
                </a:tabLst>
              </a:pPr>
              <a:r>
                <a:rPr lang="en-US" sz="1600" dirty="0">
                  <a:solidFill>
                    <a:schemeClr val="bg1">
                      <a:lumMod val="50000"/>
                    </a:schemeClr>
                  </a:solidFill>
                </a:rPr>
                <a:t>Businesses can assess the risk associated with specific locations by mapping competitors. High-density areas may pose higher competition and potential challenges, while low-density areas may offer untapped opportunities.</a:t>
              </a:r>
              <a:endParaRPr lang="en-GB" sz="1600" dirty="0">
                <a:solidFill>
                  <a:schemeClr val="bg1">
                    <a:lumMod val="50000"/>
                  </a:schemeClr>
                </a:solidFill>
              </a:endParaRPr>
            </a:p>
          </p:txBody>
        </p:sp>
        <p:sp>
          <p:nvSpPr>
            <p:cNvPr id="13" name="TextBox 12">
              <a:extLst>
                <a:ext uri="{FF2B5EF4-FFF2-40B4-BE49-F238E27FC236}">
                  <a16:creationId xmlns:a16="http://schemas.microsoft.com/office/drawing/2014/main" id="{29F01B1C-E960-7705-FC2C-EFAB1B77D069}"/>
                </a:ext>
              </a:extLst>
            </p:cNvPr>
            <p:cNvSpPr txBox="1"/>
            <p:nvPr/>
          </p:nvSpPr>
          <p:spPr>
            <a:xfrm>
              <a:off x="3631788" y="3739413"/>
              <a:ext cx="4013558" cy="2123658"/>
            </a:xfrm>
            <a:prstGeom prst="rect">
              <a:avLst/>
            </a:prstGeom>
            <a:noFill/>
          </p:spPr>
          <p:txBody>
            <a:bodyPr wrap="square" rtlCol="0">
              <a:spAutoFit/>
            </a:bodyPr>
            <a:lstStyle/>
            <a:p>
              <a:pPr marL="396875">
                <a:buClr>
                  <a:srgbClr val="E18D9D"/>
                </a:buClr>
                <a:buSzPct val="125000"/>
                <a:tabLst>
                  <a:tab pos="396875" algn="l"/>
                </a:tabLst>
              </a:pPr>
              <a:r>
                <a:rPr lang="en-US" b="1" dirty="0">
                  <a:solidFill>
                    <a:srgbClr val="A07081"/>
                  </a:solidFill>
                </a:rPr>
                <a:t>Market Entry and Expansion Strategies:</a:t>
              </a:r>
            </a:p>
            <a:p>
              <a:pPr marL="396875">
                <a:buClr>
                  <a:srgbClr val="E18D9D"/>
                </a:buClr>
                <a:buSzPct val="125000"/>
                <a:tabLst>
                  <a:tab pos="396875" algn="l"/>
                </a:tabLst>
              </a:pPr>
              <a:r>
                <a:rPr lang="en-US" sz="1600" dirty="0">
                  <a:solidFill>
                    <a:schemeClr val="bg1">
                      <a:lumMod val="50000"/>
                    </a:schemeClr>
                  </a:solidFill>
                </a:rPr>
                <a:t>Businesses can use competitor maps to make informed decisions about entering new markets or expanding existing operations. Understanding the existing players in a region is crucial for successful market penetration.</a:t>
              </a:r>
              <a:endParaRPr lang="en-GB" sz="1600" dirty="0">
                <a:solidFill>
                  <a:schemeClr val="bg1">
                    <a:lumMod val="50000"/>
                  </a:schemeClr>
                </a:solidFill>
              </a:endParaRPr>
            </a:p>
          </p:txBody>
        </p:sp>
      </p:grpSp>
      <p:sp>
        <p:nvSpPr>
          <p:cNvPr id="3" name="TextBox 2">
            <a:extLst>
              <a:ext uri="{FF2B5EF4-FFF2-40B4-BE49-F238E27FC236}">
                <a16:creationId xmlns:a16="http://schemas.microsoft.com/office/drawing/2014/main" id="{343F4439-17D3-6A5C-61EA-1E7C630A3C6C}"/>
              </a:ext>
            </a:extLst>
          </p:cNvPr>
          <p:cNvSpPr txBox="1"/>
          <p:nvPr/>
        </p:nvSpPr>
        <p:spPr>
          <a:xfrm>
            <a:off x="335280" y="6200013"/>
            <a:ext cx="11655799" cy="646331"/>
          </a:xfrm>
          <a:prstGeom prst="rect">
            <a:avLst/>
          </a:prstGeom>
          <a:noFill/>
        </p:spPr>
        <p:txBody>
          <a:bodyPr wrap="square" rtlCol="0">
            <a:spAutoFit/>
          </a:bodyPr>
          <a:lstStyle/>
          <a:p>
            <a:r>
              <a:rPr lang="en-US" sz="1400" baseline="30000" dirty="0">
                <a:solidFill>
                  <a:schemeClr val="bg1">
                    <a:lumMod val="50000"/>
                  </a:schemeClr>
                </a:solidFill>
              </a:rPr>
              <a:t>2</a:t>
            </a:r>
            <a:r>
              <a:rPr lang="en-US" sz="1200" dirty="0">
                <a:solidFill>
                  <a:schemeClr val="bg1">
                    <a:lumMod val="50000"/>
                  </a:schemeClr>
                </a:solidFill>
              </a:rPr>
              <a:t>Mapping services for Location Intelligence and Business Analytics (2023) Utilities One. Available at: https://utilitiesone.com/mapping-services-for-location-intelligence-and-business-analytics (Accessed: 01 December 2023). </a:t>
            </a:r>
          </a:p>
          <a:p>
            <a:r>
              <a:rPr lang="en-US" sz="1400" baseline="30000" dirty="0">
                <a:solidFill>
                  <a:schemeClr val="bg1">
                    <a:lumMod val="50000"/>
                  </a:schemeClr>
                </a:solidFill>
              </a:rPr>
              <a:t>3</a:t>
            </a:r>
            <a:r>
              <a:rPr lang="en-GB" sz="1200" dirty="0" err="1">
                <a:solidFill>
                  <a:schemeClr val="bg1">
                    <a:lumMod val="50000"/>
                  </a:schemeClr>
                </a:solidFill>
              </a:rPr>
              <a:t>Nyawira</a:t>
            </a:r>
            <a:r>
              <a:rPr lang="en-GB" sz="1200" dirty="0">
                <a:solidFill>
                  <a:schemeClr val="bg1">
                    <a:lumMod val="50000"/>
                  </a:schemeClr>
                </a:solidFill>
              </a:rPr>
              <a:t>, V. (2023) Market mapping, Medium. Available at: https://medium.com/@virginianyawira50/market-mapping-4bd2d0b2baed (Accessed: 01 December 2023). </a:t>
            </a:r>
          </a:p>
        </p:txBody>
      </p:sp>
      <p:grpSp>
        <p:nvGrpSpPr>
          <p:cNvPr id="5" name="Group 4">
            <a:extLst>
              <a:ext uri="{FF2B5EF4-FFF2-40B4-BE49-F238E27FC236}">
                <a16:creationId xmlns:a16="http://schemas.microsoft.com/office/drawing/2014/main" id="{C1EAE672-8935-4D55-7D77-94A70FB02A02}"/>
              </a:ext>
            </a:extLst>
          </p:cNvPr>
          <p:cNvGrpSpPr/>
          <p:nvPr/>
        </p:nvGrpSpPr>
        <p:grpSpPr>
          <a:xfrm>
            <a:off x="9933260" y="11656"/>
            <a:ext cx="2303606" cy="921610"/>
            <a:chOff x="2095471" y="3805227"/>
            <a:chExt cx="9208707" cy="3438525"/>
          </a:xfrm>
        </p:grpSpPr>
        <p:pic>
          <p:nvPicPr>
            <p:cNvPr id="15" name="Picture 2" descr="50+ Salon Window Display Stock Illustrations, Royalty-Free Vector Graphics  &amp; Clip Art - iStock">
              <a:extLst>
                <a:ext uri="{FF2B5EF4-FFF2-40B4-BE49-F238E27FC236}">
                  <a16:creationId xmlns:a16="http://schemas.microsoft.com/office/drawing/2014/main" id="{4D70A9C0-071D-F97A-8E99-948FC565EA9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08" b="92402" l="4739" r="92974">
                          <a14:foregroundMark x1="14706" y1="7353" x2="43627" y2="17402"/>
                          <a14:foregroundMark x1="43627" y1="17402" x2="71242" y2="21814"/>
                          <a14:foregroundMark x1="71242" y1="21814" x2="82353" y2="19608"/>
                          <a14:foregroundMark x1="82353" y1="19608" x2="79412" y2="7598"/>
                          <a14:foregroundMark x1="79412" y1="7598" x2="14542" y2="8088"/>
                          <a14:foregroundMark x1="14542" y1="8088" x2="12908" y2="7108"/>
                          <a14:foregroundMark x1="87745" y1="24020" x2="87418" y2="25735"/>
                          <a14:foregroundMark x1="88889" y1="20343" x2="88725" y2="20098"/>
                          <a14:foregroundMark x1="90686" y1="20833" x2="91503" y2="33578"/>
                          <a14:foregroundMark x1="91503" y1="33578" x2="93137" y2="19118"/>
                          <a14:foregroundMark x1="93137" y1="19118" x2="90686" y2="20833"/>
                          <a14:foregroundMark x1="8106" y1="88137" x2="8007" y2="90441"/>
                          <a14:foregroundMark x1="8007" y1="90441" x2="28758" y2="93873"/>
                          <a14:foregroundMark x1="28758" y1="93873" x2="53758" y2="92402"/>
                          <a14:foregroundMark x1="53758" y1="92402" x2="63072" y2="92402"/>
                          <a14:foregroundMark x1="63072" y1="92402" x2="41340" y2="87990"/>
                          <a14:foregroundMark x1="41340" y1="87990" x2="15523" y2="89216"/>
                          <a14:foregroundMark x1="15523" y1="89216" x2="15196" y2="88235"/>
                          <a14:foregroundMark x1="42647" y1="87990" x2="34477" y2="87500"/>
                          <a14:foregroundMark x1="34477" y1="87500" x2="43464" y2="91912"/>
                          <a14:foregroundMark x1="43464" y1="91912" x2="55556" y2="92157"/>
                          <a14:foregroundMark x1="28268" y1="92647" x2="28105" y2="92647"/>
                          <a14:foregroundMark x1="8012" y1="88125" x2="7843" y2="91422"/>
                          <a14:foregroundMark x1="7843" y1="91422" x2="4739" y2="90931"/>
                          <a14:foregroundMark x1="7843" y1="88725" x2="7862" y2="88104"/>
                          <a14:backgroundMark x1="9150" y1="52941" x2="7026" y2="87990"/>
                        </a14:backgroundRemoval>
                      </a14:imgEffect>
                    </a14:imgLayer>
                  </a14:imgProps>
                </a:ext>
                <a:ext uri="{28A0092B-C50C-407E-A947-70E740481C1C}">
                  <a14:useLocalDpi xmlns:a14="http://schemas.microsoft.com/office/drawing/2010/main" val="0"/>
                </a:ext>
              </a:extLst>
            </a:blip>
            <a:srcRect/>
            <a:stretch>
              <a:fillRect/>
            </a:stretch>
          </p:blipFill>
          <p:spPr bwMode="auto">
            <a:xfrm>
              <a:off x="2095471" y="4190981"/>
              <a:ext cx="4000529" cy="26670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group of people sitting on a blue letter&#10;&#10;Description automatically generated">
              <a:extLst>
                <a:ext uri="{FF2B5EF4-FFF2-40B4-BE49-F238E27FC236}">
                  <a16:creationId xmlns:a16="http://schemas.microsoft.com/office/drawing/2014/main" id="{049C794C-8CB1-A799-9DF3-ACAFF92EA2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03" y="3805227"/>
              <a:ext cx="6581775" cy="3438525"/>
            </a:xfrm>
            <a:prstGeom prst="rect">
              <a:avLst/>
            </a:prstGeom>
          </p:spPr>
        </p:pic>
      </p:grpSp>
    </p:spTree>
    <p:extLst>
      <p:ext uri="{BB962C8B-B14F-4D97-AF65-F5344CB8AC3E}">
        <p14:creationId xmlns:p14="http://schemas.microsoft.com/office/powerpoint/2010/main" val="16823345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15587</TotalTime>
  <Words>3021</Words>
  <Application>Microsoft Office PowerPoint</Application>
  <PresentationFormat>Widescreen</PresentationFormat>
  <Paragraphs>212</Paragraphs>
  <Slides>40</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Segoe UI</vt:lpstr>
      <vt:lpstr>Söhne</vt:lpstr>
      <vt:lpstr>Wingdings</vt:lpstr>
      <vt:lpstr>Office Theme</vt:lpstr>
      <vt:lpstr>PowerPoint Presentation</vt:lpstr>
      <vt:lpstr>PowerPoint Presentation</vt:lpstr>
      <vt:lpstr>PowerPoint Presentation</vt:lpstr>
      <vt:lpstr>PowerPoint Presentation</vt:lpstr>
      <vt:lpstr>PowerPoint Presentation</vt:lpstr>
      <vt:lpstr>Market Analysis Using WebGIS For Starting A Beauty Salon Business in Qatar</vt:lpstr>
      <vt:lpstr>PowerPoint Presentation</vt:lpstr>
      <vt:lpstr>PowerPoint Presentation</vt:lpstr>
      <vt:lpstr>PowerPoint Presentation</vt:lpstr>
      <vt:lpstr>PowerPoint Presentation</vt:lpstr>
      <vt:lpstr>PowerPoint Presentation</vt:lpstr>
      <vt:lpstr>PowerPoint Presentation</vt:lpstr>
      <vt:lpstr>Market Analysis Using ArcGIS 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Market Analysis Using Mango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Market Analysis Using CARTO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BAQRI, IRAM (PGT)</dc:creator>
  <cp:lastModifiedBy>BAQRI, IRAM (PGT)</cp:lastModifiedBy>
  <cp:revision>2</cp:revision>
  <dcterms:created xsi:type="dcterms:W3CDTF">2023-12-03T19:37:08Z</dcterms:created>
  <dcterms:modified xsi:type="dcterms:W3CDTF">2023-12-15T08:21:25Z</dcterms:modified>
</cp:coreProperties>
</file>